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436" r:id="rId3"/>
    <p:sldId id="438" r:id="rId4"/>
    <p:sldId id="459" r:id="rId5"/>
    <p:sldId id="435" r:id="rId6"/>
    <p:sldId id="458" r:id="rId7"/>
    <p:sldId id="441" r:id="rId8"/>
    <p:sldId id="429" r:id="rId9"/>
    <p:sldId id="440" r:id="rId10"/>
    <p:sldId id="433" r:id="rId11"/>
    <p:sldId id="434" r:id="rId12"/>
    <p:sldId id="442" r:id="rId13"/>
    <p:sldId id="422" r:id="rId14"/>
    <p:sldId id="350" r:id="rId15"/>
    <p:sldId id="460" r:id="rId16"/>
    <p:sldId id="455" r:id="rId17"/>
    <p:sldId id="456" r:id="rId18"/>
    <p:sldId id="457" r:id="rId19"/>
    <p:sldId id="426" r:id="rId20"/>
    <p:sldId id="446" r:id="rId21"/>
    <p:sldId id="447" r:id="rId22"/>
    <p:sldId id="448" r:id="rId23"/>
    <p:sldId id="449" r:id="rId24"/>
    <p:sldId id="452" r:id="rId25"/>
    <p:sldId id="330" r:id="rId26"/>
    <p:sldId id="450" r:id="rId27"/>
    <p:sldId id="451" r:id="rId28"/>
    <p:sldId id="453" r:id="rId29"/>
    <p:sldId id="391" r:id="rId30"/>
    <p:sldId id="296" r:id="rId31"/>
    <p:sldId id="443" r:id="rId32"/>
    <p:sldId id="444" r:id="rId33"/>
    <p:sldId id="445" r:id="rId34"/>
    <p:sldId id="424" r:id="rId35"/>
    <p:sldId id="461" r:id="rId36"/>
    <p:sldId id="425" r:id="rId37"/>
    <p:sldId id="437" r:id="rId38"/>
    <p:sldId id="37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2E3E8"/>
    <a:srgbClr val="4BAF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70363" autoAdjust="0"/>
  </p:normalViewPr>
  <p:slideViewPr>
    <p:cSldViewPr snapToGrid="0">
      <p:cViewPr varScale="1">
        <p:scale>
          <a:sx n="78" d="100"/>
          <a:sy n="78" d="100"/>
        </p:scale>
        <p:origin x="1554"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aleway" pitchFamily="2" charset="0"/>
              </a:defRPr>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aleway" pitchFamily="2" charset="0"/>
              </a:defRPr>
            </a:lvl1pPr>
          </a:lstStyle>
          <a:p>
            <a:fld id="{94FC79BF-A824-448B-A1A6-F80F99E94FBC}" type="datetimeFigureOut">
              <a:rPr lang="en-CA" smtClean="0"/>
              <a:pPr/>
              <a:t>2026-07-24</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aleway" pitchFamily="2" charset="0"/>
              </a:defRPr>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aleway" pitchFamily="2" charset="0"/>
              </a:defRPr>
            </a:lvl1pPr>
          </a:lstStyle>
          <a:p>
            <a:fld id="{6379BA1D-B392-415B-A9E3-2622194B2BE1}" type="slidenum">
              <a:rPr lang="en-CA" smtClean="0"/>
              <a:pPr/>
              <a:t>‹#›</a:t>
            </a:fld>
            <a:endParaRPr lang="en-CA" dirty="0"/>
          </a:p>
        </p:txBody>
      </p:sp>
    </p:spTree>
    <p:extLst>
      <p:ext uri="{BB962C8B-B14F-4D97-AF65-F5344CB8AC3E}">
        <p14:creationId xmlns:p14="http://schemas.microsoft.com/office/powerpoint/2010/main" val="4075376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aleway" pitchFamily="2"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c26b6fe07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c26b6fe07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HI everyone, my name is </a:t>
            </a:r>
            <a:r>
              <a:rPr lang="en-US" dirty="0" err="1"/>
              <a:t>aiden</a:t>
            </a:r>
            <a:r>
              <a:rPr lang="en-US" dirty="0"/>
              <a:t> Weatherbee. Today ill be talking about a 144 case trade study for a formation flying nulling interferometer concept at the sun-earth l2 point.</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6769CE51-2526-9F97-16BD-061D742D99AF}"/>
            </a:ext>
          </a:extLst>
        </p:cNvPr>
        <p:cNvGrpSpPr/>
        <p:nvPr/>
      </p:nvGrpSpPr>
      <p:grpSpPr>
        <a:xfrm>
          <a:off x="0" y="0"/>
          <a:ext cx="0" cy="0"/>
          <a:chOff x="0" y="0"/>
          <a:chExt cx="0" cy="0"/>
        </a:xfrm>
      </p:grpSpPr>
      <p:sp>
        <p:nvSpPr>
          <p:cNvPr id="61" name="Google Shape;61;g3bdb153c815_0_128:notes">
            <a:extLst>
              <a:ext uri="{FF2B5EF4-FFF2-40B4-BE49-F238E27FC236}">
                <a16:creationId xmlns:a16="http://schemas.microsoft.com/office/drawing/2014/main" id="{4F067158-FC1B-1B27-82CE-A029D99ACA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bdb153c815_0_128:notes">
            <a:extLst>
              <a:ext uri="{FF2B5EF4-FFF2-40B4-BE49-F238E27FC236}">
                <a16:creationId xmlns:a16="http://schemas.microsoft.com/office/drawing/2014/main" id="{E212A73E-7AC8-63FF-1BA2-DE0833E7F49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 key thing I want to highlight is that the nulling of the star relies on the ability to control the optical beam to within a pi phase shift of light. This is what distinguishes a nulling interferometer from an imaging interferometer.</a:t>
            </a:r>
          </a:p>
          <a:p>
            <a:pPr marL="0" lvl="0" indent="0" algn="l" rtl="0">
              <a:spcBef>
                <a:spcPts val="0"/>
              </a:spcBef>
              <a:spcAft>
                <a:spcPts val="0"/>
              </a:spcAft>
              <a:buNone/>
            </a:pPr>
            <a:endParaRPr lang="en-US" dirty="0"/>
          </a:p>
          <a:p>
            <a:pPr marL="0" lvl="0" indent="0" algn="l" rtl="0">
              <a:spcBef>
                <a:spcPts val="0"/>
              </a:spcBef>
              <a:spcAft>
                <a:spcPts val="0"/>
              </a:spcAft>
              <a:buNone/>
            </a:pPr>
            <a:endParaRPr lang="en-CA" dirty="0"/>
          </a:p>
        </p:txBody>
      </p:sp>
    </p:spTree>
    <p:extLst>
      <p:ext uri="{BB962C8B-B14F-4D97-AF65-F5344CB8AC3E}">
        <p14:creationId xmlns:p14="http://schemas.microsoft.com/office/powerpoint/2010/main" val="1169098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B8A02FA2-107C-C331-B5D2-729DA47A17C4}"/>
            </a:ext>
          </a:extLst>
        </p:cNvPr>
        <p:cNvGrpSpPr/>
        <p:nvPr/>
      </p:nvGrpSpPr>
      <p:grpSpPr>
        <a:xfrm>
          <a:off x="0" y="0"/>
          <a:ext cx="0" cy="0"/>
          <a:chOff x="0" y="0"/>
          <a:chExt cx="0" cy="0"/>
        </a:xfrm>
      </p:grpSpPr>
      <p:sp>
        <p:nvSpPr>
          <p:cNvPr id="61" name="Google Shape;61;g3bdb153c815_0_128:notes">
            <a:extLst>
              <a:ext uri="{FF2B5EF4-FFF2-40B4-BE49-F238E27FC236}">
                <a16:creationId xmlns:a16="http://schemas.microsoft.com/office/drawing/2014/main" id="{E6DDD2AC-46EE-FA4B-FB69-02AD5E908C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bdb153c815_0_128:notes">
            <a:extLst>
              <a:ext uri="{FF2B5EF4-FFF2-40B4-BE49-F238E27FC236}">
                <a16:creationId xmlns:a16="http://schemas.microsoft.com/office/drawing/2014/main" id="{520DFE97-0C74-DF60-9E89-1141312D2A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achromatic pi phase shift is what holds the dark fringe. The star is expected to be on the order of 1 billion times brighter than the planet, so even a small break in this control can completely overwhelm the planets signal.</a:t>
            </a:r>
            <a:endParaRPr lang="en-CA" dirty="0"/>
          </a:p>
        </p:txBody>
      </p:sp>
    </p:spTree>
    <p:extLst>
      <p:ext uri="{BB962C8B-B14F-4D97-AF65-F5344CB8AC3E}">
        <p14:creationId xmlns:p14="http://schemas.microsoft.com/office/powerpoint/2010/main" val="3758172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A3605A83-EF49-E089-328A-0BF6F2D526F3}"/>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794CBA73-A11C-1C60-B176-655C8D2388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C78186EC-04A0-D8F7-C2DE-692C628BE8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makes holding the optical path difference the central concern of nulling interferometry. This figure shows how a 1 mm error along LOS can result in a roughly 2 mm OPD error, which corresponds to 200 wavelengths of light at 10 micrometers.</a:t>
            </a:r>
          </a:p>
          <a:p>
            <a:pPr marL="0" lvl="0" indent="0" algn="l" rtl="0">
              <a:spcBef>
                <a:spcPts val="0"/>
              </a:spcBef>
              <a:spcAft>
                <a:spcPts val="0"/>
              </a:spcAft>
              <a:buNone/>
            </a:pPr>
            <a:r>
              <a:rPr lang="en-US" dirty="0"/>
              <a:t> </a:t>
            </a:r>
            <a:endParaRPr dirty="0"/>
          </a:p>
        </p:txBody>
      </p:sp>
    </p:spTree>
    <p:extLst>
      <p:ext uri="{BB962C8B-B14F-4D97-AF65-F5344CB8AC3E}">
        <p14:creationId xmlns:p14="http://schemas.microsoft.com/office/powerpoint/2010/main" val="3189145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34BBC82B-04E3-F7CC-AE72-C2732DE0A446}"/>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B890B618-B7AE-CA72-B2AB-CCB4E1633D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9DFEEBDA-4C6E-5279-E258-7B07BD6633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Cross LOS errors can also cause Planet Modulation errors, which shifts the exoplanets signal within the spectrum, making it harder to detect from background noise. Really the point of this is to show that the formation control system is directly coupled to the optical control system, directly affecting the scientific yield. </a:t>
            </a:r>
            <a:endParaRPr dirty="0"/>
          </a:p>
        </p:txBody>
      </p:sp>
    </p:spTree>
    <p:extLst>
      <p:ext uri="{BB962C8B-B14F-4D97-AF65-F5344CB8AC3E}">
        <p14:creationId xmlns:p14="http://schemas.microsoft.com/office/powerpoint/2010/main" val="577635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CA" dirty="0"/>
          </a:p>
          <a:p>
            <a:pPr marL="0" lvl="0" indent="0" algn="l" rtl="0">
              <a:spcBef>
                <a:spcPts val="0"/>
              </a:spcBef>
              <a:spcAft>
                <a:spcPts val="0"/>
              </a:spcAft>
              <a:buNone/>
            </a:pPr>
            <a:r>
              <a:rPr lang="en-CA" dirty="0"/>
              <a:t>That brings us to this trade study. As mentioned, this is a 144 case trade study that varies key mission level design choices that affect both the optical control system and the formation and attitude control systems. So we test 2 difference controllers- a simple PD , and a cr3bp based linear quadratic integrator. </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B4EC-D4C7-D94A-557D-04CD5F10BE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6D7CC-BBEC-9A75-5CF7-8093912AB6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E0BFE-8F99-FC4E-4653-F4A86165FA2E}"/>
              </a:ext>
            </a:extLst>
          </p:cNvPr>
          <p:cNvSpPr>
            <a:spLocks noGrp="1"/>
          </p:cNvSpPr>
          <p:nvPr>
            <p:ph type="body" idx="1"/>
          </p:nvPr>
        </p:nvSpPr>
        <p:spPr/>
        <p:txBody>
          <a:bodyPr/>
          <a:lstStyle/>
          <a:p>
            <a:pPr marL="0" lvl="0" indent="0" algn="l" rtl="0">
              <a:spcBef>
                <a:spcPts val="0"/>
              </a:spcBef>
              <a:spcAft>
                <a:spcPts val="0"/>
              </a:spcAft>
              <a:buNone/>
            </a:pPr>
            <a:r>
              <a:rPr lang="en-CA" dirty="0"/>
              <a:t>WE test the 2 different chief placements that Life is considering, inspired by TPFI and Darwin, which is in plane vs out of plane shown on the side there</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a:extLst>
              <a:ext uri="{FF2B5EF4-FFF2-40B4-BE49-F238E27FC236}">
                <a16:creationId xmlns:a16="http://schemas.microsoft.com/office/drawing/2014/main" id="{5EDC41EE-5AEF-CC81-C546-81B5E70BCC06}"/>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899823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BAFE0-75A3-92EB-051D-CBC74DAB8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A585A-FFE8-8EBF-790D-EFBB5CD85D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935E0-9734-8675-9704-82FA3EFD6E3A}"/>
              </a:ext>
            </a:extLst>
          </p:cNvPr>
          <p:cNvSpPr>
            <a:spLocks noGrp="1"/>
          </p:cNvSpPr>
          <p:nvPr>
            <p:ph type="body" idx="1"/>
          </p:nvPr>
        </p:nvSpPr>
        <p:spPr/>
        <p:txBody>
          <a:bodyPr/>
          <a:lstStyle/>
          <a:p>
            <a:pPr marL="0" lvl="0" indent="0" algn="l" rtl="0">
              <a:spcBef>
                <a:spcPts val="0"/>
              </a:spcBef>
              <a:spcAft>
                <a:spcPts val="0"/>
              </a:spcAft>
              <a:buNone/>
            </a:pPr>
            <a:r>
              <a:rPr lang="en-CA" dirty="0"/>
              <a:t>We test the 3 array rotation periods of again TPFI, LIFE, and DARWIN</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a:extLst>
              <a:ext uri="{FF2B5EF4-FFF2-40B4-BE49-F238E27FC236}">
                <a16:creationId xmlns:a16="http://schemas.microsoft.com/office/drawing/2014/main" id="{6230DA6F-FDF5-E4FA-08B3-AB567594A6AB}"/>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929683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B6C8D-0BCA-768F-BAA0-F2C3AF6E9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B0ADC-3D13-DE87-31A4-D4C8831ED3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CD2295-7FAF-9292-CCA7-9769B088EF15}"/>
              </a:ext>
            </a:extLst>
          </p:cNvPr>
          <p:cNvSpPr>
            <a:spLocks noGrp="1"/>
          </p:cNvSpPr>
          <p:nvPr>
            <p:ph type="body" idx="1"/>
          </p:nvPr>
        </p:nvSpPr>
        <p:spPr/>
        <p:txBody>
          <a:bodyPr/>
          <a:lstStyle/>
          <a:p>
            <a:pPr marL="0" lvl="0" indent="0" algn="l" rtl="0">
              <a:spcBef>
                <a:spcPts val="0"/>
              </a:spcBef>
              <a:spcAft>
                <a:spcPts val="0"/>
              </a:spcAft>
              <a:buNone/>
            </a:pPr>
            <a:endParaRPr lang="en-CA" dirty="0"/>
          </a:p>
          <a:p>
            <a:pPr marL="0" lvl="0" indent="0" algn="l" rtl="0">
              <a:spcBef>
                <a:spcPts val="0"/>
              </a:spcBef>
              <a:spcAft>
                <a:spcPts val="0"/>
              </a:spcAft>
              <a:buNone/>
            </a:pPr>
            <a:r>
              <a:rPr lang="en-CA" dirty="0"/>
              <a:t>And then to ensure these results are robust over the expected array orientations, we test across the range of viable viewing angles with 45 degrees, 65 degrees, and 85 degrees with respect to the sun-earth line. </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a:extLst>
              <a:ext uri="{FF2B5EF4-FFF2-40B4-BE49-F238E27FC236}">
                <a16:creationId xmlns:a16="http://schemas.microsoft.com/office/drawing/2014/main" id="{325D9EBF-2742-3A83-CA50-714BD4E11CD7}"/>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297556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347F8-2C26-861E-AD36-691999ADE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8314F-05D4-EBA8-3FDF-76E79DBE0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85295F-7FC4-7FC6-9A46-2930DFC4DE04}"/>
              </a:ext>
            </a:extLst>
          </p:cNvPr>
          <p:cNvSpPr>
            <a:spLocks noGrp="1"/>
          </p:cNvSpPr>
          <p:nvPr>
            <p:ph type="body" idx="1"/>
          </p:nvPr>
        </p:nvSpPr>
        <p:spPr/>
        <p:txBody>
          <a:bodyPr/>
          <a:lstStyle/>
          <a:p>
            <a:pPr marL="0" lvl="0" indent="0" algn="l" rtl="0">
              <a:spcBef>
                <a:spcPts val="0"/>
              </a:spcBef>
              <a:spcAft>
                <a:spcPts val="0"/>
              </a:spcAft>
              <a:buNone/>
            </a:pPr>
            <a:r>
              <a:rPr lang="en-CA" dirty="0"/>
              <a:t>This is also tested across 4 different L2 orbit types, as L2 is a quite chaotic regime, these 4 orbit types were chosen as a representative wide spread of initial orbit conditions to ensure the results remain robust.  </a:t>
            </a:r>
          </a:p>
          <a:p>
            <a:pPr marL="0" lvl="0" indent="0" algn="l" rtl="0">
              <a:spcBef>
                <a:spcPts val="0"/>
              </a:spcBef>
              <a:spcAft>
                <a:spcPts val="0"/>
              </a:spcAft>
              <a:buNone/>
            </a:pPr>
            <a:endParaRPr lang="en-CA" dirty="0"/>
          </a:p>
          <a:p>
            <a:pPr marL="0" lvl="0" indent="0" algn="l" rtl="0">
              <a:spcBef>
                <a:spcPts val="0"/>
              </a:spcBef>
              <a:spcAft>
                <a:spcPts val="0"/>
              </a:spcAft>
              <a:buNone/>
            </a:pPr>
            <a:r>
              <a:rPr lang="en-CA" dirty="0"/>
              <a:t>Everything else remains fixed, and this gives us the 144 cases. </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a:extLst>
              <a:ext uri="{FF2B5EF4-FFF2-40B4-BE49-F238E27FC236}">
                <a16:creationId xmlns:a16="http://schemas.microsoft.com/office/drawing/2014/main" id="{6AB5EAF4-9C45-593F-536C-6119CA42E10C}"/>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203548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907B6F99-8AC8-FDF7-C579-50BDD82891F5}"/>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2D252EAC-4DDB-E52A-C220-6CC64E77ECB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8F347C4D-EA70-F5B3-E756-954F42F42A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 </a:t>
            </a:r>
            <a:r>
              <a:rPr lang="en-US" dirty="0" err="1"/>
              <a:t>ive</a:t>
            </a:r>
            <a:r>
              <a:rPr lang="en-US" dirty="0"/>
              <a:t> convinced you that errors on the order of sub mm are of </a:t>
            </a:r>
            <a:r>
              <a:rPr lang="en-US" dirty="0" err="1"/>
              <a:t>interest,so</a:t>
            </a:r>
            <a:r>
              <a:rPr lang="en-US" dirty="0"/>
              <a:t> I think the next task is to convince you that my simulation can actually capture that. This is a diagram of the follower control system that I simulate.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So highlighted in the red box you can see the sensors and commanded states that the followers receive at varying rates, including a star tracker, imu, laser metrology, a camera-LED link, and an inter satellite link to receive the commanded and chief states. </a:t>
            </a:r>
            <a:endParaRPr dirty="0"/>
          </a:p>
        </p:txBody>
      </p:sp>
    </p:spTree>
    <p:extLst>
      <p:ext uri="{BB962C8B-B14F-4D97-AF65-F5344CB8AC3E}">
        <p14:creationId xmlns:p14="http://schemas.microsoft.com/office/powerpoint/2010/main" val="3820204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77CABFB7-8899-DD46-A291-218BF70E1E97}"/>
            </a:ext>
          </a:extLst>
        </p:cNvPr>
        <p:cNvGrpSpPr/>
        <p:nvPr/>
      </p:nvGrpSpPr>
      <p:grpSpPr>
        <a:xfrm>
          <a:off x="0" y="0"/>
          <a:ext cx="0" cy="0"/>
          <a:chOff x="0" y="0"/>
          <a:chExt cx="0" cy="0"/>
        </a:xfrm>
      </p:grpSpPr>
      <p:sp>
        <p:nvSpPr>
          <p:cNvPr id="51" name="Google Shape;51;g3c26b6fe071_0_27:notes">
            <a:extLst>
              <a:ext uri="{FF2B5EF4-FFF2-40B4-BE49-F238E27FC236}">
                <a16:creationId xmlns:a16="http://schemas.microsoft.com/office/drawing/2014/main" id="{0446A111-4554-D5D7-E6A6-E2DAF37F2C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c26b6fe071_0_27:notes">
            <a:extLst>
              <a:ext uri="{FF2B5EF4-FFF2-40B4-BE49-F238E27FC236}">
                <a16:creationId xmlns:a16="http://schemas.microsoft.com/office/drawing/2014/main" id="{9D9736F4-6BB6-1875-17DD-848E79289D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 to start off </a:t>
            </a:r>
            <a:r>
              <a:rPr lang="en-US" dirty="0" err="1"/>
              <a:t>im</a:t>
            </a:r>
            <a:r>
              <a:rPr lang="en-US" dirty="0"/>
              <a:t> going to give you an introduction to why nulling interferometry is appealing.  A central concern of modern astrophysics is to directly image temperate terrestrial worlds. The LIFE mission- which stands for Large Interferometer For Exoplanets- is a formation flying nulling interferometer concept that aims to do this by the 2040’s. A key reason that this mission is wanted by the community is that it can null the starlight to access the planets mid infrared thermal emission , which contains key habitability indicators of interest such as ozone, methane, and nitrous oxide</a:t>
            </a:r>
            <a:endParaRPr lang="en-CA" dirty="0"/>
          </a:p>
        </p:txBody>
      </p:sp>
    </p:spTree>
    <p:extLst>
      <p:ext uri="{BB962C8B-B14F-4D97-AF65-F5344CB8AC3E}">
        <p14:creationId xmlns:p14="http://schemas.microsoft.com/office/powerpoint/2010/main" val="3832553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F385FB17-8097-AC96-C960-BF74676EDE29}"/>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4C1D4C35-3174-3673-50F6-7A801FDAD0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C2883544-4ED6-7A14-1591-529B8388519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These are passed to 2 separate Kalman filters for attitude, and relative position, and velocity estimates. </a:t>
            </a:r>
            <a:endParaRPr dirty="0"/>
          </a:p>
        </p:txBody>
      </p:sp>
    </p:spTree>
    <p:extLst>
      <p:ext uri="{BB962C8B-B14F-4D97-AF65-F5344CB8AC3E}">
        <p14:creationId xmlns:p14="http://schemas.microsoft.com/office/powerpoint/2010/main" val="838844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479C0989-2258-D2A3-0C29-F4BEB142E88B}"/>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E7891C7D-CA8D-6E49-D193-E3391D6E4BB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EF2BE2B0-6AE2-3270-F5B4-B955DA0F46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 then have the attitude and formation control blocks. The position controller is one of the trade variables, so this can either be a PD controller or the CR3BP based LQI. </a:t>
            </a:r>
            <a:endParaRPr dirty="0"/>
          </a:p>
        </p:txBody>
      </p:sp>
    </p:spTree>
    <p:extLst>
      <p:ext uri="{BB962C8B-B14F-4D97-AF65-F5344CB8AC3E}">
        <p14:creationId xmlns:p14="http://schemas.microsoft.com/office/powerpoint/2010/main" val="1468682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AD6E2545-F6A6-BD6A-5D45-2433341DB89D}"/>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1F0E72C2-1CD0-1B17-3283-76EBAF5BFE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DE4F6F18-5D6F-3A23-AB7B-73E89D6A97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requested force and torque is then sent through allocators, and models of the reaction wheels and thrusters.</a:t>
            </a:r>
            <a:endParaRPr dirty="0"/>
          </a:p>
        </p:txBody>
      </p:sp>
    </p:spTree>
    <p:extLst>
      <p:ext uri="{BB962C8B-B14F-4D97-AF65-F5344CB8AC3E}">
        <p14:creationId xmlns:p14="http://schemas.microsoft.com/office/powerpoint/2010/main" val="17285836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FC0A5174-85E6-E8D4-7AB4-1F277D4B66D4}"/>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0F69BD16-30EB-F985-B295-5113DB705B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6FCF21E6-2FC6-E9ED-A820-FE15280BBC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spacecraft state is then propagated with an RK78 integrator and JPL DE440 ephemeris files. </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037506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4534E80C-B5D8-9FAF-5AD8-43B68DD23A5F}"/>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FD5ECDC1-CF71-4DF3-3DFF-594A66DC07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C4B8C16A-D090-429E-138E-6BBC6BD47E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Here is the actual equations for force and torque propagation, which takes into account all of the relevant torques and forces. </a:t>
            </a:r>
            <a:endParaRPr dirty="0"/>
          </a:p>
        </p:txBody>
      </p:sp>
    </p:spTree>
    <p:extLst>
      <p:ext uri="{BB962C8B-B14F-4D97-AF65-F5344CB8AC3E}">
        <p14:creationId xmlns:p14="http://schemas.microsoft.com/office/powerpoint/2010/main" val="2340434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B64AAAD4-03C0-8B5C-54A0-6D593AA0259B}"/>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16E7FAD2-36C1-DF8D-2C0E-1E1C88E566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3B53C9CD-04DB-4289-80B3-A8977179F0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includes the gravity of the sun, earth, moon, </a:t>
            </a:r>
            <a:r>
              <a:rPr lang="en-US" dirty="0" err="1"/>
              <a:t>venus</a:t>
            </a:r>
            <a:r>
              <a:rPr lang="en-US" dirty="0"/>
              <a:t>, and Jupiter. </a:t>
            </a:r>
            <a:endParaRPr dirty="0"/>
          </a:p>
        </p:txBody>
      </p:sp>
    </p:spTree>
    <p:extLst>
      <p:ext uri="{BB962C8B-B14F-4D97-AF65-F5344CB8AC3E}">
        <p14:creationId xmlns:p14="http://schemas.microsoft.com/office/powerpoint/2010/main" val="12862001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136F7D87-DD0D-D175-4EC3-95F455941CBB}"/>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E896A633-D60D-01D9-7C84-BBFCCC0D40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50CED959-A86A-9116-E5AA-FCEA321FBCF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Solar radiation pressure based on individual facet sums</a:t>
            </a:r>
            <a:endParaRPr dirty="0"/>
          </a:p>
        </p:txBody>
      </p:sp>
    </p:spTree>
    <p:extLst>
      <p:ext uri="{BB962C8B-B14F-4D97-AF65-F5344CB8AC3E}">
        <p14:creationId xmlns:p14="http://schemas.microsoft.com/office/powerpoint/2010/main" val="9185103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6F8D5D14-FA9F-6EC7-30B6-7E5EC5743129}"/>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F586EDB2-F978-F733-02B4-41F42EA22B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4EF50EEA-1AEE-08EE-00C3-FADB23249D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thermal reradiation of these facets, which some may know as the </a:t>
            </a:r>
            <a:r>
              <a:rPr lang="en-US" dirty="0" err="1"/>
              <a:t>yarkovsky</a:t>
            </a:r>
            <a:r>
              <a:rPr lang="en-US" dirty="0"/>
              <a:t> effect </a:t>
            </a:r>
            <a:endParaRPr dirty="0"/>
          </a:p>
        </p:txBody>
      </p:sp>
    </p:spTree>
    <p:extLst>
      <p:ext uri="{BB962C8B-B14F-4D97-AF65-F5344CB8AC3E}">
        <p14:creationId xmlns:p14="http://schemas.microsoft.com/office/powerpoint/2010/main" val="14770649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C7956F76-B424-98DA-8CD4-9B466E6E1A59}"/>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C4102B24-C357-1443-13FD-07295F74EF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970AD452-BF25-F2F5-3E8C-FAB0BA2068B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 earth albedo and infrared radiation. This is propagated at a rate of 100Hz with the rk78 integrator.</a:t>
            </a:r>
            <a:endParaRPr dirty="0"/>
          </a:p>
        </p:txBody>
      </p:sp>
    </p:spTree>
    <p:extLst>
      <p:ext uri="{BB962C8B-B14F-4D97-AF65-F5344CB8AC3E}">
        <p14:creationId xmlns:p14="http://schemas.microsoft.com/office/powerpoint/2010/main" val="19644036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fidelity sensor models are also fundamental to the results in this study. This includes modelling the laser metrology, led centroiding, and inter satellite link </a:t>
            </a:r>
          </a:p>
          <a:p>
            <a:endParaRPr lang="en-US" dirty="0"/>
          </a:p>
        </p:txBody>
      </p:sp>
      <p:sp>
        <p:nvSpPr>
          <p:cNvPr id="4" name="Slide Number Placeholder 3"/>
          <p:cNvSpPr>
            <a:spLocks noGrp="1"/>
          </p:cNvSpPr>
          <p:nvPr>
            <p:ph type="sldNum" sz="quarter" idx="5"/>
          </p:nvPr>
        </p:nvSpPr>
        <p:spPr/>
        <p:txBody>
          <a:bodyPr/>
          <a:lstStyle/>
          <a:p>
            <a:fld id="{6379BA1D-B392-415B-A9E3-2622194B2BE1}" type="slidenum">
              <a:rPr lang="en-CA" smtClean="0"/>
              <a:pPr/>
              <a:t>29</a:t>
            </a:fld>
            <a:endParaRPr lang="en-CA" dirty="0"/>
          </a:p>
        </p:txBody>
      </p:sp>
    </p:spTree>
    <p:extLst>
      <p:ext uri="{BB962C8B-B14F-4D97-AF65-F5344CB8AC3E}">
        <p14:creationId xmlns:p14="http://schemas.microsoft.com/office/powerpoint/2010/main" val="3509776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126132EE-0C95-8BE2-9AD9-42260DE2F664}"/>
            </a:ext>
          </a:extLst>
        </p:cNvPr>
        <p:cNvGrpSpPr/>
        <p:nvPr/>
      </p:nvGrpSpPr>
      <p:grpSpPr>
        <a:xfrm>
          <a:off x="0" y="0"/>
          <a:ext cx="0" cy="0"/>
          <a:chOff x="0" y="0"/>
          <a:chExt cx="0" cy="0"/>
        </a:xfrm>
      </p:grpSpPr>
      <p:sp>
        <p:nvSpPr>
          <p:cNvPr id="51" name="Google Shape;51;g3c26b6fe071_0_27:notes">
            <a:extLst>
              <a:ext uri="{FF2B5EF4-FFF2-40B4-BE49-F238E27FC236}">
                <a16:creationId xmlns:a16="http://schemas.microsoft.com/office/drawing/2014/main" id="{F61C5C35-CCA8-0E19-A3F6-D586AF8F09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c26b6fe071_0_27:notes">
            <a:extLst>
              <a:ext uri="{FF2B5EF4-FFF2-40B4-BE49-F238E27FC236}">
                <a16:creationId xmlns:a16="http://schemas.microsoft.com/office/drawing/2014/main" id="{7D7FC8B5-A39D-82E8-D0D4-F30395E1F1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CA" dirty="0"/>
          </a:p>
        </p:txBody>
      </p:sp>
    </p:spTree>
    <p:extLst>
      <p:ext uri="{BB962C8B-B14F-4D97-AF65-F5344CB8AC3E}">
        <p14:creationId xmlns:p14="http://schemas.microsoft.com/office/powerpoint/2010/main" val="3239505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4400F2B5-C47B-D3DF-28DC-9948F49CA47B}"/>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4B05FBA5-1D98-98D3-E257-905159DE57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8D585506-2A70-06AB-935C-00A87855A63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 don’t have time to go into all the sensors, but a key driver of performance in this study is the laser metrology, so ill go a bit more in depth on how that’s simulated.</a:t>
            </a:r>
          </a:p>
          <a:p>
            <a:pPr marL="0" lvl="0" indent="0" algn="l" rtl="0">
              <a:spcBef>
                <a:spcPts val="0"/>
              </a:spcBef>
              <a:spcAft>
                <a:spcPts val="0"/>
              </a:spcAft>
              <a:buNone/>
            </a:pPr>
            <a:r>
              <a:rPr lang="en-US" dirty="0"/>
              <a:t>So there's 4 different noise sources that I simulate for this sensor. First is a </a:t>
            </a:r>
            <a:r>
              <a:rPr lang="en-US" dirty="0" err="1"/>
              <a:t>rfull</a:t>
            </a:r>
            <a:r>
              <a:rPr lang="en-US" dirty="0"/>
              <a:t> radiometric budget where white </a:t>
            </a:r>
            <a:r>
              <a:rPr lang="en-US" dirty="0" err="1"/>
              <a:t>nosie</a:t>
            </a:r>
            <a:r>
              <a:rPr lang="en-US" dirty="0"/>
              <a:t> scales inversely with the square root of received power.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8848210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8DA6DB4A-308A-275D-971D-211BB58C7CB3}"/>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4A6FFEFC-26E7-50A2-9EC6-2B83D032AD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4ABE5DB9-C546-7E6C-D4B2-F738439C253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There is then frequency based noise- for a given wavelength and distance, </a:t>
            </a:r>
            <a:r>
              <a:rPr lang="en-US" dirty="0" err="1"/>
              <a:t>theres</a:t>
            </a:r>
            <a:r>
              <a:rPr lang="en-US" dirty="0"/>
              <a:t> some minimum uncertainty that scales proportionally to the distance between spacecraft as pink noise</a:t>
            </a:r>
            <a:endParaRPr dirty="0"/>
          </a:p>
        </p:txBody>
      </p:sp>
    </p:spTree>
    <p:extLst>
      <p:ext uri="{BB962C8B-B14F-4D97-AF65-F5344CB8AC3E}">
        <p14:creationId xmlns:p14="http://schemas.microsoft.com/office/powerpoint/2010/main" val="33814006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B7CA1EA9-A127-EC7B-0207-F4987A19827C}"/>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BBC967CC-BD60-3AF6-0BF5-A27FFC4F3C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DA655F13-9014-10A1-46E6-F314E8E48D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There is also tilt to length coupling where if the spacecraft’s attitude is jittering, this can be directly seen by the metrology system. This can be calibrated out</a:t>
            </a:r>
            <a:endParaRPr dirty="0"/>
          </a:p>
        </p:txBody>
      </p:sp>
    </p:spTree>
    <p:extLst>
      <p:ext uri="{BB962C8B-B14F-4D97-AF65-F5344CB8AC3E}">
        <p14:creationId xmlns:p14="http://schemas.microsoft.com/office/powerpoint/2010/main" val="1777257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1B8A3B04-400D-3DF4-722F-C86BAF7FBCFD}"/>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D636CD22-D9D8-657C-6F4C-FE90A1F8E7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B14D6E03-8504-AA00-5076-C4DEC0C511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But given the fourth noise source, thermal drift can cause the calibration to be off.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So this hopefully gives you an idea of the level that the sensors are simulated to.</a:t>
            </a:r>
            <a:endParaRPr dirty="0"/>
          </a:p>
        </p:txBody>
      </p:sp>
    </p:spTree>
    <p:extLst>
      <p:ext uri="{BB962C8B-B14F-4D97-AF65-F5344CB8AC3E}">
        <p14:creationId xmlns:p14="http://schemas.microsoft.com/office/powerpoint/2010/main" val="25362486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2AFDC10C-AB3C-3638-96E0-C985014F3A48}"/>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4F817ED1-739A-FF19-F53A-0F9AFE799A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B343A673-C981-89CF-544A-CE2A8CD68E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p:txBody>
      </p:sp>
    </p:spTree>
    <p:extLst>
      <p:ext uri="{BB962C8B-B14F-4D97-AF65-F5344CB8AC3E}">
        <p14:creationId xmlns:p14="http://schemas.microsoft.com/office/powerpoint/2010/main" val="3400007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EDE0629B-2D45-CA00-B4CD-5E39E3A16F24}"/>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F2926550-35A2-93FA-989D-0FC647E406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DF03EBA2-8E68-37C7-5C08-CBB2352FB12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p:txBody>
      </p:sp>
    </p:spTree>
    <p:extLst>
      <p:ext uri="{BB962C8B-B14F-4D97-AF65-F5344CB8AC3E}">
        <p14:creationId xmlns:p14="http://schemas.microsoft.com/office/powerpoint/2010/main" val="2761395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A9C94C66-10D0-5177-FCD8-83B0C0D4819B}"/>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E472F5CC-0F38-BEB4-23F7-ABAFF27B99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8F981A6D-DB04-E425-FD5A-E2D33E40F9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 presented differently, this shows the relative sensitivity of each trade variable.  you can   </a:t>
            </a:r>
          </a:p>
          <a:p>
            <a:pPr marL="0" lvl="0" indent="0" algn="l" rtl="0">
              <a:spcBef>
                <a:spcPts val="0"/>
              </a:spcBef>
              <a:spcAft>
                <a:spcPts val="0"/>
              </a:spcAft>
              <a:buNone/>
            </a:pPr>
            <a:r>
              <a:rPr lang="en-US" dirty="0"/>
              <a:t>For delta-v, the thing that matters are the rotation rate for both controllers, and for the </a:t>
            </a:r>
            <a:r>
              <a:rPr lang="en-US" dirty="0" err="1"/>
              <a:t>lqi</a:t>
            </a:r>
            <a:r>
              <a:rPr lang="en-US" dirty="0"/>
              <a:t>, the chief placement matters more due to the degradation in sensor performance. </a:t>
            </a:r>
            <a:endParaRPr lang="en-CA" dirty="0"/>
          </a:p>
        </p:txBody>
      </p:sp>
    </p:spTree>
    <p:extLst>
      <p:ext uri="{BB962C8B-B14F-4D97-AF65-F5344CB8AC3E}">
        <p14:creationId xmlns:p14="http://schemas.microsoft.com/office/powerpoint/2010/main" val="2140822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a:extLst>
            <a:ext uri="{FF2B5EF4-FFF2-40B4-BE49-F238E27FC236}">
              <a16:creationId xmlns:a16="http://schemas.microsoft.com/office/drawing/2014/main" id="{68C0AF75-04C4-8078-AA4E-C50577B4259C}"/>
            </a:ext>
          </a:extLst>
        </p:cNvPr>
        <p:cNvGrpSpPr/>
        <p:nvPr/>
      </p:nvGrpSpPr>
      <p:grpSpPr>
        <a:xfrm>
          <a:off x="0" y="0"/>
          <a:ext cx="0" cy="0"/>
          <a:chOff x="0" y="0"/>
          <a:chExt cx="0" cy="0"/>
        </a:xfrm>
      </p:grpSpPr>
      <p:sp>
        <p:nvSpPr>
          <p:cNvPr id="323" name="Google Shape;323;g3c26b6fe071_0_24:notes">
            <a:extLst>
              <a:ext uri="{FF2B5EF4-FFF2-40B4-BE49-F238E27FC236}">
                <a16:creationId xmlns:a16="http://schemas.microsoft.com/office/drawing/2014/main" id="{AA9B057E-3675-A501-A902-06C5AA44FD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c26b6fe071_0_24:notes">
            <a:extLst>
              <a:ext uri="{FF2B5EF4-FFF2-40B4-BE49-F238E27FC236}">
                <a16:creationId xmlns:a16="http://schemas.microsoft.com/office/drawing/2014/main" id="{288336F0-A134-4798-DBAF-4C3A4733C4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Thanks for attending my presentation. I welcome any questions </a:t>
            </a:r>
            <a:endParaRPr lang="en-CA" dirty="0"/>
          </a:p>
        </p:txBody>
      </p:sp>
    </p:spTree>
    <p:extLst>
      <p:ext uri="{BB962C8B-B14F-4D97-AF65-F5344CB8AC3E}">
        <p14:creationId xmlns:p14="http://schemas.microsoft.com/office/powerpoint/2010/main" val="29062419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7C7B9150-6EDE-FE09-368A-A040107DBC93}"/>
            </a:ext>
          </a:extLst>
        </p:cNvPr>
        <p:cNvGrpSpPr/>
        <p:nvPr/>
      </p:nvGrpSpPr>
      <p:grpSpPr>
        <a:xfrm>
          <a:off x="0" y="0"/>
          <a:ext cx="0" cy="0"/>
          <a:chOff x="0" y="0"/>
          <a:chExt cx="0" cy="0"/>
        </a:xfrm>
      </p:grpSpPr>
      <p:sp>
        <p:nvSpPr>
          <p:cNvPr id="51" name="Google Shape;51;g3c26b6fe071_0_27:notes">
            <a:extLst>
              <a:ext uri="{FF2B5EF4-FFF2-40B4-BE49-F238E27FC236}">
                <a16:creationId xmlns:a16="http://schemas.microsoft.com/office/drawing/2014/main" id="{174ACC83-0B87-F7EC-0FC6-1C17298214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c26b6fe071_0_27:notes">
            <a:extLst>
              <a:ext uri="{FF2B5EF4-FFF2-40B4-BE49-F238E27FC236}">
                <a16:creationId xmlns:a16="http://schemas.microsoft.com/office/drawing/2014/main" id="{9EDF665E-52AC-71C1-EEF5-7942158092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CA" dirty="0"/>
          </a:p>
        </p:txBody>
      </p:sp>
    </p:spTree>
    <p:extLst>
      <p:ext uri="{BB962C8B-B14F-4D97-AF65-F5344CB8AC3E}">
        <p14:creationId xmlns:p14="http://schemas.microsoft.com/office/powerpoint/2010/main" val="520942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2E62D-F54C-526A-438F-DE8F4C656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E430B6-0BEC-2C18-1F36-21D7802C95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1C0780-CE3F-1E9F-1293-B59C5FAA0048}"/>
              </a:ext>
            </a:extLst>
          </p:cNvPr>
          <p:cNvSpPr>
            <a:spLocks noGrp="1"/>
          </p:cNvSpPr>
          <p:nvPr>
            <p:ph type="body" idx="1"/>
          </p:nvPr>
        </p:nvSpPr>
        <p:spPr/>
        <p:txBody>
          <a:bodyPr/>
          <a:lstStyle/>
          <a:p>
            <a:pPr marL="0" lvl="0" indent="0" algn="l" rtl="0">
              <a:spcBef>
                <a:spcPts val="0"/>
              </a:spcBef>
              <a:spcAft>
                <a:spcPts val="0"/>
              </a:spcAft>
              <a:buNone/>
            </a:pPr>
            <a:endParaRPr lang="en-CA" dirty="0"/>
          </a:p>
          <a:p>
            <a:pPr marL="0" lvl="0" indent="0" algn="l" rtl="0">
              <a:spcBef>
                <a:spcPts val="0"/>
              </a:spcBef>
              <a:spcAft>
                <a:spcPts val="0"/>
              </a:spcAft>
              <a:buNone/>
            </a:pPr>
            <a:r>
              <a:rPr lang="en-CA" dirty="0"/>
              <a:t>For a bit of context, LIFE is actually inspired by past nulling interferometer concepts- NASA’S TPFI and ESA’S DARWIN. These missions were cancelled due to unknown mission yields, which has since been answered, and immature formation flying </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a:extLst>
              <a:ext uri="{FF2B5EF4-FFF2-40B4-BE49-F238E27FC236}">
                <a16:creationId xmlns:a16="http://schemas.microsoft.com/office/drawing/2014/main" id="{863FED2D-C862-3C46-FCA7-F9340F1EFD31}"/>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605700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EFB1-A4DE-0EE1-6A92-8DC31740B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21952-0CB3-A67F-E752-54F660EC92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5389DE-8FB0-1A96-6174-38744DEB8307}"/>
              </a:ext>
            </a:extLst>
          </p:cNvPr>
          <p:cNvSpPr>
            <a:spLocks noGrp="1"/>
          </p:cNvSpPr>
          <p:nvPr>
            <p:ph type="body" idx="1"/>
          </p:nvPr>
        </p:nvSpPr>
        <p:spPr/>
        <p:txBody>
          <a:bodyPr/>
          <a:lstStyle/>
          <a:p>
            <a:pPr marL="0" lvl="0" indent="0" algn="l" rtl="0">
              <a:spcBef>
                <a:spcPts val="0"/>
              </a:spcBef>
              <a:spcAft>
                <a:spcPts val="0"/>
              </a:spcAft>
              <a:buNone/>
            </a:pPr>
            <a:endParaRPr lang="en-CA" dirty="0"/>
          </a:p>
          <a:p>
            <a:pPr marL="0" lvl="0" indent="0" algn="l" rtl="0">
              <a:spcBef>
                <a:spcPts val="0"/>
              </a:spcBef>
              <a:spcAft>
                <a:spcPts val="0"/>
              </a:spcAft>
              <a:buNone/>
            </a:pPr>
            <a:r>
              <a:rPr lang="en-CA" dirty="0"/>
              <a:t>There have since been several missions that have tackled the formation flying issue such as </a:t>
            </a:r>
            <a:r>
              <a:rPr lang="en-CA" dirty="0" err="1"/>
              <a:t>proba</a:t>
            </a:r>
            <a:r>
              <a:rPr lang="en-CA" dirty="0"/>
              <a:t> 3 and grace-</a:t>
            </a:r>
            <a:r>
              <a:rPr lang="en-CA" dirty="0" err="1"/>
              <a:t>fo</a:t>
            </a:r>
            <a:r>
              <a:rPr lang="en-CA" dirty="0"/>
              <a:t>.</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a:extLst>
              <a:ext uri="{FF2B5EF4-FFF2-40B4-BE49-F238E27FC236}">
                <a16:creationId xmlns:a16="http://schemas.microsoft.com/office/drawing/2014/main" id="{7A60D536-29A1-6245-710E-EDBA46CC6EE8}"/>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894177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3D058-2F15-E241-2E54-2CC4CC678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5D1EA-C6DD-12C9-E089-EC75AC6AE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DA2C3E-8042-90D3-8E27-874BFD8AA71A}"/>
              </a:ext>
            </a:extLst>
          </p:cNvPr>
          <p:cNvSpPr>
            <a:spLocks noGrp="1"/>
          </p:cNvSpPr>
          <p:nvPr>
            <p:ph type="body" idx="1"/>
          </p:nvPr>
        </p:nvSpPr>
        <p:spPr/>
        <p:txBody>
          <a:bodyPr/>
          <a:lstStyle/>
          <a:p>
            <a:pPr marL="0" lvl="0" indent="0" algn="l" rtl="0">
              <a:spcBef>
                <a:spcPts val="0"/>
              </a:spcBef>
              <a:spcAft>
                <a:spcPts val="0"/>
              </a:spcAft>
              <a:buNone/>
            </a:pPr>
            <a:endParaRPr lang="en-CA" dirty="0"/>
          </a:p>
          <a:p>
            <a:pPr marL="0" lvl="0" indent="0" algn="l" rtl="0">
              <a:spcBef>
                <a:spcPts val="0"/>
              </a:spcBef>
              <a:spcAft>
                <a:spcPts val="0"/>
              </a:spcAft>
              <a:buNone/>
            </a:pPr>
            <a:r>
              <a:rPr lang="en-CA" dirty="0"/>
              <a:t>All of these missions have inspired this trade study through the trade variables and sensor models.</a:t>
            </a:r>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pPr marL="0" lvl="0" indent="0" algn="l" rtl="0">
              <a:spcBef>
                <a:spcPts val="0"/>
              </a:spcBef>
              <a:spcAft>
                <a:spcPts val="0"/>
              </a:spcAft>
              <a:buNone/>
            </a:pPr>
            <a:endParaRPr lang="en-CA" dirty="0"/>
          </a:p>
          <a:p>
            <a:endParaRPr lang="en-US" dirty="0"/>
          </a:p>
        </p:txBody>
      </p:sp>
      <p:sp>
        <p:nvSpPr>
          <p:cNvPr id="4" name="Slide Number Placeholder 3">
            <a:extLst>
              <a:ext uri="{FF2B5EF4-FFF2-40B4-BE49-F238E27FC236}">
                <a16:creationId xmlns:a16="http://schemas.microsoft.com/office/drawing/2014/main" id="{33F0EF57-C74D-52CA-BB01-E0A28D87C5E5}"/>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695566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C90758C5-D954-9D0D-6952-F368686BB44C}"/>
            </a:ext>
          </a:extLst>
        </p:cNvPr>
        <p:cNvGrpSpPr/>
        <p:nvPr/>
      </p:nvGrpSpPr>
      <p:grpSpPr>
        <a:xfrm>
          <a:off x="0" y="0"/>
          <a:ext cx="0" cy="0"/>
          <a:chOff x="0" y="0"/>
          <a:chExt cx="0" cy="0"/>
        </a:xfrm>
      </p:grpSpPr>
      <p:sp>
        <p:nvSpPr>
          <p:cNvPr id="61" name="Google Shape;61;g3bdb153c815_0_128:notes">
            <a:extLst>
              <a:ext uri="{FF2B5EF4-FFF2-40B4-BE49-F238E27FC236}">
                <a16:creationId xmlns:a16="http://schemas.microsoft.com/office/drawing/2014/main" id="{D637A057-949A-3A32-7CF5-82E8C23B1C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bdb153c815_0_128:notes">
            <a:extLst>
              <a:ext uri="{FF2B5EF4-FFF2-40B4-BE49-F238E27FC236}">
                <a16:creationId xmlns:a16="http://schemas.microsoft.com/office/drawing/2014/main" id="{43E4B896-0ABE-B329-F8BF-5803D6ED04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Before I go any farther into my trade study, I want you to understand how nulling interferometry works so you can understand the results. So the fundamental idea is that you can take multiple mirrors on separate spacecraft and combine the light inside a separate combiner spacecraft. This allows you to achieve the resolution needed to distinguish the star from the planet in the mid infrared wavelengths. Think of it like taking </a:t>
            </a:r>
            <a:r>
              <a:rPr lang="en-US" dirty="0" err="1"/>
              <a:t>jwst’s</a:t>
            </a:r>
            <a:r>
              <a:rPr lang="en-US" dirty="0"/>
              <a:t> hexagonal segments and separating them to increase its resolution.</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2004172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A3B80F4B-176B-F070-308C-6023F7594C0D}"/>
            </a:ext>
          </a:extLst>
        </p:cNvPr>
        <p:cNvGrpSpPr/>
        <p:nvPr/>
      </p:nvGrpSpPr>
      <p:grpSpPr>
        <a:xfrm>
          <a:off x="0" y="0"/>
          <a:ext cx="0" cy="0"/>
          <a:chOff x="0" y="0"/>
          <a:chExt cx="0" cy="0"/>
        </a:xfrm>
      </p:grpSpPr>
      <p:sp>
        <p:nvSpPr>
          <p:cNvPr id="61" name="Google Shape;61;g3bdb153c815_0_128:notes">
            <a:extLst>
              <a:ext uri="{FF2B5EF4-FFF2-40B4-BE49-F238E27FC236}">
                <a16:creationId xmlns:a16="http://schemas.microsoft.com/office/drawing/2014/main" id="{758DC181-FD11-6E4B-D6C2-4A1E266377B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bdb153c815_0_128:notes">
            <a:extLst>
              <a:ext uri="{FF2B5EF4-FFF2-40B4-BE49-F238E27FC236}">
                <a16:creationId xmlns:a16="http://schemas.microsoft.com/office/drawing/2014/main" id="{EB621095-087B-0C20-DB91-23D0CCE1B1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formation is expected to stay close to ridged, so the combiner spacecraft then has controllable optics that corrects for errors in formation control that cause tip/tilt and optical path difference errors. In the light beam.</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then injected into </a:t>
            </a:r>
            <a:r>
              <a:rPr lang="en-US" dirty="0" err="1"/>
              <a:t>fibre</a:t>
            </a:r>
            <a:r>
              <a:rPr lang="en-US" dirty="0"/>
              <a:t> optic cables where a pi phase shift is applied, and the beams are combined. The pi phase shift is what causes the nulling of the star.</a:t>
            </a:r>
            <a:endParaRPr dirty="0"/>
          </a:p>
        </p:txBody>
      </p:sp>
    </p:spTree>
    <p:extLst>
      <p:ext uri="{BB962C8B-B14F-4D97-AF65-F5344CB8AC3E}">
        <p14:creationId xmlns:p14="http://schemas.microsoft.com/office/powerpoint/2010/main" val="4282538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10BC19D1-6ED4-49D8-6394-466C86819580}"/>
            </a:ext>
          </a:extLst>
        </p:cNvPr>
        <p:cNvGrpSpPr/>
        <p:nvPr/>
      </p:nvGrpSpPr>
      <p:grpSpPr>
        <a:xfrm>
          <a:off x="0" y="0"/>
          <a:ext cx="0" cy="0"/>
          <a:chOff x="0" y="0"/>
          <a:chExt cx="0" cy="0"/>
        </a:xfrm>
      </p:grpSpPr>
      <p:sp>
        <p:nvSpPr>
          <p:cNvPr id="61" name="Google Shape;61;g3bdb153c815_0_128:notes">
            <a:extLst>
              <a:ext uri="{FF2B5EF4-FFF2-40B4-BE49-F238E27FC236}">
                <a16:creationId xmlns:a16="http://schemas.microsoft.com/office/drawing/2014/main" id="{DC5F619E-0C1A-1D2F-51F1-3F4CEDECEE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bdb153c815_0_128:notes">
            <a:extLst>
              <a:ext uri="{FF2B5EF4-FFF2-40B4-BE49-F238E27FC236}">
                <a16:creationId xmlns:a16="http://schemas.microsoft.com/office/drawing/2014/main" id="{AC73BEAA-0E46-0C8B-275D-AEDBA155CBC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You then rotate the array to modulate the planets signal through the dark and light fringes, while the on axis star remains destructively interfered in the dark fringe. </a:t>
            </a:r>
            <a:endParaRPr dirty="0"/>
          </a:p>
        </p:txBody>
      </p:sp>
    </p:spTree>
    <p:extLst>
      <p:ext uri="{BB962C8B-B14F-4D97-AF65-F5344CB8AC3E}">
        <p14:creationId xmlns:p14="http://schemas.microsoft.com/office/powerpoint/2010/main" val="1531040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DEEEF-BE09-B914-11CD-B013659D3C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1376AC4-F997-E0E6-8C41-3E10638ADD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6144B9D6-187E-2CDD-8921-5DB843B4F2EB}"/>
              </a:ext>
            </a:extLst>
          </p:cNvPr>
          <p:cNvSpPr>
            <a:spLocks noGrp="1"/>
          </p:cNvSpPr>
          <p:nvPr>
            <p:ph type="dt" sz="half" idx="10"/>
          </p:nvPr>
        </p:nvSpPr>
        <p:spPr/>
        <p:txBody>
          <a:bodyPr/>
          <a:lstStyle/>
          <a:p>
            <a:fld id="{ED15479F-D9E2-43AD-808F-B95F7A360949}" type="datetime1">
              <a:rPr lang="en-CA" smtClean="0"/>
              <a:t>2026-07-24</a:t>
            </a:fld>
            <a:endParaRPr lang="en-CA"/>
          </a:p>
        </p:txBody>
      </p:sp>
      <p:sp>
        <p:nvSpPr>
          <p:cNvPr id="5" name="Footer Placeholder 4">
            <a:extLst>
              <a:ext uri="{FF2B5EF4-FFF2-40B4-BE49-F238E27FC236}">
                <a16:creationId xmlns:a16="http://schemas.microsoft.com/office/drawing/2014/main" id="{F82B4374-4FED-82D8-C3EA-A998F4005CD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01DC48B-6DB3-27B8-E3B8-9892F4C2B828}"/>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119828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25F76-3B0C-1944-FF6F-EF2F6196FBC8}"/>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37C00D2-8BCA-C308-4C35-8772ED6085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0A081CE-FFEC-62A2-CC5A-5B30A931BD7E}"/>
              </a:ext>
            </a:extLst>
          </p:cNvPr>
          <p:cNvSpPr>
            <a:spLocks noGrp="1"/>
          </p:cNvSpPr>
          <p:nvPr>
            <p:ph type="dt" sz="half" idx="10"/>
          </p:nvPr>
        </p:nvSpPr>
        <p:spPr/>
        <p:txBody>
          <a:bodyPr/>
          <a:lstStyle/>
          <a:p>
            <a:fld id="{8141283D-7625-4965-B56E-32FF6F1872AE}" type="datetime1">
              <a:rPr lang="en-CA" smtClean="0"/>
              <a:t>2026-07-24</a:t>
            </a:fld>
            <a:endParaRPr lang="en-CA"/>
          </a:p>
        </p:txBody>
      </p:sp>
      <p:sp>
        <p:nvSpPr>
          <p:cNvPr id="5" name="Footer Placeholder 4">
            <a:extLst>
              <a:ext uri="{FF2B5EF4-FFF2-40B4-BE49-F238E27FC236}">
                <a16:creationId xmlns:a16="http://schemas.microsoft.com/office/drawing/2014/main" id="{AF0305E9-B3B5-527D-2025-796EAF70314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C8661BB-6D7B-D5E3-7C82-DA513FFB5CBF}"/>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3575286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8255C8-C08E-0F22-1197-53831F192E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7490453-A53C-541E-D463-385E8AB364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E7FA566-3C9F-1C61-991F-5EC6FA7B3018}"/>
              </a:ext>
            </a:extLst>
          </p:cNvPr>
          <p:cNvSpPr>
            <a:spLocks noGrp="1"/>
          </p:cNvSpPr>
          <p:nvPr>
            <p:ph type="dt" sz="half" idx="10"/>
          </p:nvPr>
        </p:nvSpPr>
        <p:spPr/>
        <p:txBody>
          <a:bodyPr/>
          <a:lstStyle/>
          <a:p>
            <a:fld id="{24A57CB2-92DF-4804-9D14-33AA6AD1DCA5}" type="datetime1">
              <a:rPr lang="en-CA" smtClean="0"/>
              <a:t>2026-07-24</a:t>
            </a:fld>
            <a:endParaRPr lang="en-CA"/>
          </a:p>
        </p:txBody>
      </p:sp>
      <p:sp>
        <p:nvSpPr>
          <p:cNvPr id="5" name="Footer Placeholder 4">
            <a:extLst>
              <a:ext uri="{FF2B5EF4-FFF2-40B4-BE49-F238E27FC236}">
                <a16:creationId xmlns:a16="http://schemas.microsoft.com/office/drawing/2014/main" id="{81A5207C-A6F0-73EB-2D1C-B9CDA7B6E31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0A31C10-E2AC-001F-D1D6-D8C874DF8564}"/>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4196598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207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204E0-8D89-96E5-ECB7-45CF423855CF}"/>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A97D3BB0-6AFC-4607-8826-5D36422F40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EA42304-EFAD-47E6-2F4A-5A70C2522CB9}"/>
              </a:ext>
            </a:extLst>
          </p:cNvPr>
          <p:cNvSpPr>
            <a:spLocks noGrp="1"/>
          </p:cNvSpPr>
          <p:nvPr>
            <p:ph type="dt" sz="half" idx="10"/>
          </p:nvPr>
        </p:nvSpPr>
        <p:spPr/>
        <p:txBody>
          <a:bodyPr/>
          <a:lstStyle/>
          <a:p>
            <a:fld id="{90793611-8940-4704-8DA5-FAD0DF65EA02}" type="datetime1">
              <a:rPr lang="en-CA" smtClean="0"/>
              <a:t>2026-07-24</a:t>
            </a:fld>
            <a:endParaRPr lang="en-CA"/>
          </a:p>
        </p:txBody>
      </p:sp>
      <p:sp>
        <p:nvSpPr>
          <p:cNvPr id="5" name="Footer Placeholder 4">
            <a:extLst>
              <a:ext uri="{FF2B5EF4-FFF2-40B4-BE49-F238E27FC236}">
                <a16:creationId xmlns:a16="http://schemas.microsoft.com/office/drawing/2014/main" id="{529F9B35-9600-D44F-3C28-40A6FEC5DB8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0B9BB19-7B43-19E2-1BAC-B21C8CC4762B}"/>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3499072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51186-45D2-BBD1-1996-3481CD05F7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2573EB6D-3D24-469C-8928-0A71AF3F54D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0B235-B673-4F25-B3A5-FDECA8C72207}"/>
              </a:ext>
            </a:extLst>
          </p:cNvPr>
          <p:cNvSpPr>
            <a:spLocks noGrp="1"/>
          </p:cNvSpPr>
          <p:nvPr>
            <p:ph type="dt" sz="half" idx="10"/>
          </p:nvPr>
        </p:nvSpPr>
        <p:spPr/>
        <p:txBody>
          <a:bodyPr/>
          <a:lstStyle/>
          <a:p>
            <a:fld id="{86A4A1B8-AE5B-465F-B4AF-233D1961AA36}" type="datetime1">
              <a:rPr lang="en-CA" smtClean="0"/>
              <a:t>2026-07-24</a:t>
            </a:fld>
            <a:endParaRPr lang="en-CA"/>
          </a:p>
        </p:txBody>
      </p:sp>
      <p:sp>
        <p:nvSpPr>
          <p:cNvPr id="5" name="Footer Placeholder 4">
            <a:extLst>
              <a:ext uri="{FF2B5EF4-FFF2-40B4-BE49-F238E27FC236}">
                <a16:creationId xmlns:a16="http://schemas.microsoft.com/office/drawing/2014/main" id="{DBCB907C-DA9A-466D-334E-602C4B4E5A1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32F36C7-F179-C9DB-E2DD-A5A070267CD6}"/>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2027230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AA701-8E95-9620-489E-7A8FABEEF92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BF61540-A234-FB08-0146-A5110B6AD8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A3A4DC71-9016-50C3-3E3D-2C17DB1138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C5A7B683-AEE8-BFED-8F18-3A00CA5180F1}"/>
              </a:ext>
            </a:extLst>
          </p:cNvPr>
          <p:cNvSpPr>
            <a:spLocks noGrp="1"/>
          </p:cNvSpPr>
          <p:nvPr>
            <p:ph type="dt" sz="half" idx="10"/>
          </p:nvPr>
        </p:nvSpPr>
        <p:spPr/>
        <p:txBody>
          <a:bodyPr/>
          <a:lstStyle/>
          <a:p>
            <a:fld id="{88B80164-0D51-4899-A0F8-110802427162}" type="datetime1">
              <a:rPr lang="en-CA" smtClean="0"/>
              <a:t>2026-07-24</a:t>
            </a:fld>
            <a:endParaRPr lang="en-CA"/>
          </a:p>
        </p:txBody>
      </p:sp>
      <p:sp>
        <p:nvSpPr>
          <p:cNvPr id="6" name="Footer Placeholder 5">
            <a:extLst>
              <a:ext uri="{FF2B5EF4-FFF2-40B4-BE49-F238E27FC236}">
                <a16:creationId xmlns:a16="http://schemas.microsoft.com/office/drawing/2014/main" id="{2965C57A-1D52-9996-C0B3-23A796E603C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1DC57D5-57C5-8CC4-743E-68410DDDF8DC}"/>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4020098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F69C8-8269-B25E-65AF-253F35868902}"/>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F53BE4A-3184-0DA9-A3AC-D1780830A8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40F530-D4BE-3A3F-7232-0BA62BF5AC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B16F368-1DDA-31AB-63BB-A033F6DAF7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28668B-C397-138E-390E-1205A654C3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4A930546-319F-984D-7D33-51A1D008631D}"/>
              </a:ext>
            </a:extLst>
          </p:cNvPr>
          <p:cNvSpPr>
            <a:spLocks noGrp="1"/>
          </p:cNvSpPr>
          <p:nvPr>
            <p:ph type="dt" sz="half" idx="10"/>
          </p:nvPr>
        </p:nvSpPr>
        <p:spPr/>
        <p:txBody>
          <a:bodyPr/>
          <a:lstStyle/>
          <a:p>
            <a:fld id="{CF1D1036-276E-48FE-B172-69002DD53DBE}" type="datetime1">
              <a:rPr lang="en-CA" smtClean="0"/>
              <a:t>2026-07-24</a:t>
            </a:fld>
            <a:endParaRPr lang="en-CA"/>
          </a:p>
        </p:txBody>
      </p:sp>
      <p:sp>
        <p:nvSpPr>
          <p:cNvPr id="8" name="Footer Placeholder 7">
            <a:extLst>
              <a:ext uri="{FF2B5EF4-FFF2-40B4-BE49-F238E27FC236}">
                <a16:creationId xmlns:a16="http://schemas.microsoft.com/office/drawing/2014/main" id="{AB3FB119-7A29-552C-BA9B-6A461992C25E}"/>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2CF5FFA4-9D48-31A9-7188-C86A223611E7}"/>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3274877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C2A94-22A9-F2CC-C5D6-7ED6253B237E}"/>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60F28D5-223A-C0CD-CBF7-2E11EC8C5BE6}"/>
              </a:ext>
            </a:extLst>
          </p:cNvPr>
          <p:cNvSpPr>
            <a:spLocks noGrp="1"/>
          </p:cNvSpPr>
          <p:nvPr>
            <p:ph type="dt" sz="half" idx="10"/>
          </p:nvPr>
        </p:nvSpPr>
        <p:spPr/>
        <p:txBody>
          <a:bodyPr/>
          <a:lstStyle/>
          <a:p>
            <a:fld id="{6B0A3EC5-1E26-4DF9-8A3F-748A875D19A3}" type="datetime1">
              <a:rPr lang="en-CA" smtClean="0"/>
              <a:t>2026-07-24</a:t>
            </a:fld>
            <a:endParaRPr lang="en-CA"/>
          </a:p>
        </p:txBody>
      </p:sp>
      <p:sp>
        <p:nvSpPr>
          <p:cNvPr id="4" name="Footer Placeholder 3">
            <a:extLst>
              <a:ext uri="{FF2B5EF4-FFF2-40B4-BE49-F238E27FC236}">
                <a16:creationId xmlns:a16="http://schemas.microsoft.com/office/drawing/2014/main" id="{7E0B54F8-5BD0-7E3B-FDAE-402104455B06}"/>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9DEDCA1E-A1C2-95B7-D1DB-C871ED744D8B}"/>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29497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CBF3FD-2486-719F-4669-BF26F911E497}"/>
              </a:ext>
            </a:extLst>
          </p:cNvPr>
          <p:cNvSpPr>
            <a:spLocks noGrp="1"/>
          </p:cNvSpPr>
          <p:nvPr>
            <p:ph type="dt" sz="half" idx="10"/>
          </p:nvPr>
        </p:nvSpPr>
        <p:spPr/>
        <p:txBody>
          <a:bodyPr/>
          <a:lstStyle/>
          <a:p>
            <a:fld id="{DD374408-362A-4950-A22C-1DF1104CBA76}" type="datetime1">
              <a:rPr lang="en-CA" smtClean="0"/>
              <a:t>2026-07-24</a:t>
            </a:fld>
            <a:endParaRPr lang="en-CA"/>
          </a:p>
        </p:txBody>
      </p:sp>
      <p:sp>
        <p:nvSpPr>
          <p:cNvPr id="3" name="Footer Placeholder 2">
            <a:extLst>
              <a:ext uri="{FF2B5EF4-FFF2-40B4-BE49-F238E27FC236}">
                <a16:creationId xmlns:a16="http://schemas.microsoft.com/office/drawing/2014/main" id="{B636CA28-57A9-EEBB-FFB9-D23D0E7FCD50}"/>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09BD534A-6D05-A1A4-CA9C-442C90C20733}"/>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3065702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B8D11-3571-F0BB-D86F-6BC8C789D1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2100862-FFA8-9DDF-7696-4A8CAB4542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C2CCBA70-6419-7F9B-48C8-C2D633C2E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4A1D1-4D93-2B5B-93C4-BACC56063A86}"/>
              </a:ext>
            </a:extLst>
          </p:cNvPr>
          <p:cNvSpPr>
            <a:spLocks noGrp="1"/>
          </p:cNvSpPr>
          <p:nvPr>
            <p:ph type="dt" sz="half" idx="10"/>
          </p:nvPr>
        </p:nvSpPr>
        <p:spPr/>
        <p:txBody>
          <a:bodyPr/>
          <a:lstStyle/>
          <a:p>
            <a:fld id="{E7C07120-E405-4A1A-AF07-0945DE8EEF8F}" type="datetime1">
              <a:rPr lang="en-CA" smtClean="0"/>
              <a:t>2026-07-24</a:t>
            </a:fld>
            <a:endParaRPr lang="en-CA"/>
          </a:p>
        </p:txBody>
      </p:sp>
      <p:sp>
        <p:nvSpPr>
          <p:cNvPr id="6" name="Footer Placeholder 5">
            <a:extLst>
              <a:ext uri="{FF2B5EF4-FFF2-40B4-BE49-F238E27FC236}">
                <a16:creationId xmlns:a16="http://schemas.microsoft.com/office/drawing/2014/main" id="{115F3EBF-D63D-3148-695F-5004D2C27E1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4A59D8D-88E3-BFD5-9BF1-7EDE62FE4B6A}"/>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2098185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C854A-EE17-B8F1-BC2D-99C3ABC9A5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C867489-8BF0-0F73-B042-39C84D76A6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AFEEAC7E-FAF3-2051-B551-251ABC824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D90073-7926-0E65-B35E-7E5A5D54DD2B}"/>
              </a:ext>
            </a:extLst>
          </p:cNvPr>
          <p:cNvSpPr>
            <a:spLocks noGrp="1"/>
          </p:cNvSpPr>
          <p:nvPr>
            <p:ph type="dt" sz="half" idx="10"/>
          </p:nvPr>
        </p:nvSpPr>
        <p:spPr/>
        <p:txBody>
          <a:bodyPr/>
          <a:lstStyle/>
          <a:p>
            <a:fld id="{2CD3C347-6AA6-44DB-83BF-25361FC11933}" type="datetime1">
              <a:rPr lang="en-CA" smtClean="0"/>
              <a:t>2026-07-24</a:t>
            </a:fld>
            <a:endParaRPr lang="en-CA"/>
          </a:p>
        </p:txBody>
      </p:sp>
      <p:sp>
        <p:nvSpPr>
          <p:cNvPr id="6" name="Footer Placeholder 5">
            <a:extLst>
              <a:ext uri="{FF2B5EF4-FFF2-40B4-BE49-F238E27FC236}">
                <a16:creationId xmlns:a16="http://schemas.microsoft.com/office/drawing/2014/main" id="{817F575E-17EC-DDF0-D69C-0DAA3B0CF1E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7E25194-409E-A30A-EF9A-0C670065CB9E}"/>
              </a:ext>
            </a:extLst>
          </p:cNvPr>
          <p:cNvSpPr>
            <a:spLocks noGrp="1"/>
          </p:cNvSpPr>
          <p:nvPr>
            <p:ph type="sldNum" sz="quarter" idx="12"/>
          </p:nvPr>
        </p:nvSpPr>
        <p:spPr/>
        <p:txBody>
          <a:bodyPr/>
          <a:lstStyle/>
          <a:p>
            <a:fld id="{B05A687C-F2E2-41D2-B67C-73F4EF75B522}" type="slidenum">
              <a:rPr lang="en-CA" smtClean="0"/>
              <a:t>‹#›</a:t>
            </a:fld>
            <a:endParaRPr lang="en-CA"/>
          </a:p>
        </p:txBody>
      </p:sp>
    </p:spTree>
    <p:extLst>
      <p:ext uri="{BB962C8B-B14F-4D97-AF65-F5344CB8AC3E}">
        <p14:creationId xmlns:p14="http://schemas.microsoft.com/office/powerpoint/2010/main" val="1039950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BE107D-82F5-9612-5766-D90745DF57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a:extLst>
              <a:ext uri="{FF2B5EF4-FFF2-40B4-BE49-F238E27FC236}">
                <a16:creationId xmlns:a16="http://schemas.microsoft.com/office/drawing/2014/main" id="{B537A2EE-DDE2-47A5-FD88-9E35178D5C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a:extLst>
              <a:ext uri="{FF2B5EF4-FFF2-40B4-BE49-F238E27FC236}">
                <a16:creationId xmlns:a16="http://schemas.microsoft.com/office/drawing/2014/main" id="{075AA736-A7A2-05F7-20D2-9D124CFFDA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Raleway" pitchFamily="2" charset="0"/>
              </a:defRPr>
            </a:lvl1pPr>
          </a:lstStyle>
          <a:p>
            <a:fld id="{7935C6D8-D164-4B62-9A13-0C317311A51C}" type="datetime1">
              <a:rPr lang="en-CA" smtClean="0"/>
              <a:t>2026-07-24</a:t>
            </a:fld>
            <a:endParaRPr lang="en-CA" dirty="0"/>
          </a:p>
        </p:txBody>
      </p:sp>
      <p:sp>
        <p:nvSpPr>
          <p:cNvPr id="5" name="Footer Placeholder 4">
            <a:extLst>
              <a:ext uri="{FF2B5EF4-FFF2-40B4-BE49-F238E27FC236}">
                <a16:creationId xmlns:a16="http://schemas.microsoft.com/office/drawing/2014/main" id="{25A31B82-F245-94BD-0AE2-A83DD97778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Raleway" pitchFamily="2" charset="0"/>
              </a:defRPr>
            </a:lvl1pPr>
          </a:lstStyle>
          <a:p>
            <a:endParaRPr lang="en-CA" dirty="0"/>
          </a:p>
        </p:txBody>
      </p:sp>
      <p:sp>
        <p:nvSpPr>
          <p:cNvPr id="6" name="Slide Number Placeholder 5">
            <a:extLst>
              <a:ext uri="{FF2B5EF4-FFF2-40B4-BE49-F238E27FC236}">
                <a16:creationId xmlns:a16="http://schemas.microsoft.com/office/drawing/2014/main" id="{3553CA0A-AAE8-B6EE-C221-85B3181502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Raleway" pitchFamily="2" charset="0"/>
              </a:defRPr>
            </a:lvl1pPr>
          </a:lstStyle>
          <a:p>
            <a:fld id="{B05A687C-F2E2-41D2-B67C-73F4EF75B522}" type="slidenum">
              <a:rPr lang="en-CA" smtClean="0"/>
              <a:pPr/>
              <a:t>‹#›</a:t>
            </a:fld>
            <a:endParaRPr lang="en-CA" dirty="0"/>
          </a:p>
        </p:txBody>
      </p:sp>
    </p:spTree>
    <p:extLst>
      <p:ext uri="{BB962C8B-B14F-4D97-AF65-F5344CB8AC3E}">
        <p14:creationId xmlns:p14="http://schemas.microsoft.com/office/powerpoint/2010/main" val="52921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Raleway"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4.png"/><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s://science.nasa.gov/mission/grace-fo/" TargetMode="External"/><Relationship Id="rId3" Type="http://schemas.openxmlformats.org/officeDocument/2006/relationships/image" Target="../media/image1.png"/><Relationship Id="rId7" Type="http://schemas.openxmlformats.org/officeDocument/2006/relationships/hyperlink" Target="https://slab.stanford.edu/projects/stari"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www.esa.int/Enabling_Support/Space_Engineering_Technology/Proba-3" TargetMode="External"/><Relationship Id="rId5" Type="http://schemas.openxmlformats.org/officeDocument/2006/relationships/hyperlink" Target="https://www.esa.int/ESA_Multimedia/Images/2015/06/Darwin_s_six_telescopes" TargetMode="External"/><Relationship Id="rId4" Type="http://schemas.openxmlformats.org/officeDocument/2006/relationships/hyperlink" Target="https://www.astro.princeton.edu/~dns/FRS120/RFI/134_TPF-I_Lawson_EOS.pdf" TargetMode="External"/><Relationship Id="rId9" Type="http://schemas.openxmlformats.org/officeDocument/2006/relationships/hyperlink" Target="https://link.springer.com/rwe/10.1007/978-3-642-27833-4_1088-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306" y="605208"/>
            <a:ext cx="12191694" cy="1587600"/>
          </a:xfrm>
          <a:prstGeom prst="rect">
            <a:avLst/>
          </a:prstGeom>
          <a:noFill/>
          <a:ln>
            <a:noFill/>
          </a:ln>
        </p:spPr>
        <p:txBody>
          <a:bodyPr spcFirstLastPara="1" wrap="square" lIns="121900" tIns="121900" rIns="121900" bIns="121900" anchor="t" anchorCtr="0">
            <a:noAutofit/>
          </a:bodyPr>
          <a:lstStyle/>
          <a:p>
            <a:pPr algn="ctr"/>
            <a:r>
              <a:rPr lang="en-US" sz="3600" b="1" dirty="0">
                <a:solidFill>
                  <a:schemeClr val="dk1"/>
                </a:solidFill>
                <a:latin typeface="Raleway" pitchFamily="2" charset="0"/>
                <a:ea typeface="Times New Roman"/>
                <a:cs typeface="Times New Roman"/>
                <a:sym typeface="Times New Roman"/>
              </a:rPr>
              <a:t>Sun-Earth L₂ Point Nulling Interferometry Formation Flying Performance Analysis </a:t>
            </a:r>
          </a:p>
        </p:txBody>
      </p:sp>
      <p:pic>
        <p:nvPicPr>
          <p:cNvPr id="57" name="Google Shape;57;p13"/>
          <p:cNvPicPr preferRelativeResize="0"/>
          <p:nvPr/>
        </p:nvPicPr>
        <p:blipFill>
          <a:blip r:embed="rId3">
            <a:alphaModFix/>
          </a:blip>
          <a:stretch>
            <a:fillRect/>
          </a:stretch>
        </p:blipFill>
        <p:spPr>
          <a:xfrm>
            <a:off x="-128633" y="5177642"/>
            <a:ext cx="2166924" cy="1680359"/>
          </a:xfrm>
          <a:prstGeom prst="rect">
            <a:avLst/>
          </a:prstGeom>
          <a:noFill/>
          <a:ln>
            <a:noFill/>
          </a:ln>
        </p:spPr>
      </p:pic>
      <p:pic>
        <p:nvPicPr>
          <p:cNvPr id="58" name="Google Shape;58;p13" title="image (1).png"/>
          <p:cNvPicPr preferRelativeResize="0"/>
          <p:nvPr/>
        </p:nvPicPr>
        <p:blipFill>
          <a:blip r:embed="rId4">
            <a:alphaModFix/>
          </a:blip>
          <a:stretch>
            <a:fillRect/>
          </a:stretch>
        </p:blipFill>
        <p:spPr>
          <a:xfrm>
            <a:off x="9862428" y="5845201"/>
            <a:ext cx="2537584" cy="935197"/>
          </a:xfrm>
          <a:prstGeom prst="rect">
            <a:avLst/>
          </a:prstGeom>
          <a:noFill/>
          <a:ln>
            <a:noFill/>
          </a:ln>
        </p:spPr>
      </p:pic>
      <p:sp>
        <p:nvSpPr>
          <p:cNvPr id="3" name="Shape 1">
            <a:extLst>
              <a:ext uri="{FF2B5EF4-FFF2-40B4-BE49-F238E27FC236}">
                <a16:creationId xmlns:a16="http://schemas.microsoft.com/office/drawing/2014/main" id="{1E7D91A7-F593-CD74-2AE8-FC55A9B9FAF2}"/>
              </a:ext>
            </a:extLst>
          </p:cNvPr>
          <p:cNvSpPr/>
          <p:nvPr/>
        </p:nvSpPr>
        <p:spPr>
          <a:xfrm>
            <a:off x="0" y="0"/>
            <a:ext cx="1219169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5" name="Google Shape;55;p13">
            <a:extLst>
              <a:ext uri="{FF2B5EF4-FFF2-40B4-BE49-F238E27FC236}">
                <a16:creationId xmlns:a16="http://schemas.microsoft.com/office/drawing/2014/main" id="{3FF308F2-35A1-6ED3-D2F1-BBFDEF700EC6}"/>
              </a:ext>
            </a:extLst>
          </p:cNvPr>
          <p:cNvSpPr txBox="1"/>
          <p:nvPr/>
        </p:nvSpPr>
        <p:spPr>
          <a:xfrm>
            <a:off x="193811" y="2120179"/>
            <a:ext cx="11804072" cy="4132613"/>
          </a:xfrm>
          <a:prstGeom prst="rect">
            <a:avLst/>
          </a:prstGeom>
          <a:noFill/>
          <a:ln>
            <a:noFill/>
          </a:ln>
        </p:spPr>
        <p:txBody>
          <a:bodyPr spcFirstLastPara="1" wrap="square" lIns="121900" tIns="121900" rIns="121900" bIns="121900" anchor="t" anchorCtr="0">
            <a:noAutofit/>
          </a:bodyPr>
          <a:lstStyle/>
          <a:p>
            <a:pPr algn="ctr"/>
            <a:r>
              <a:rPr lang="en" sz="3600" b="1" dirty="0">
                <a:solidFill>
                  <a:schemeClr val="dk1"/>
                </a:solidFill>
                <a:latin typeface="Raleway" pitchFamily="2" charset="0"/>
                <a:ea typeface="Times New Roman"/>
                <a:cs typeface="Times New Roman"/>
                <a:sym typeface="Times New Roman"/>
              </a:rPr>
              <a:t>Aiden Weatherbee</a:t>
            </a:r>
            <a:br>
              <a:rPr lang="en" sz="2000" dirty="0">
                <a:solidFill>
                  <a:schemeClr val="dk1"/>
                </a:solidFill>
                <a:latin typeface="Raleway" pitchFamily="2" charset="0"/>
                <a:ea typeface="Times New Roman"/>
                <a:cs typeface="Times New Roman"/>
                <a:sym typeface="Times New Roman"/>
              </a:rPr>
            </a:br>
            <a:r>
              <a:rPr lang="en-CA" i="1" dirty="0">
                <a:solidFill>
                  <a:schemeClr val="dk1"/>
                </a:solidFill>
                <a:latin typeface="Raleway" pitchFamily="2" charset="0"/>
                <a:ea typeface="Times New Roman"/>
                <a:cs typeface="Times New Roman"/>
                <a:sym typeface="Times New Roman"/>
              </a:rPr>
              <a:t>MSc Student, Astronautics and Robotics Laboratory (ASTRO Lab), Department of Physics &amp; Astronomy, </a:t>
            </a:r>
            <a:br>
              <a:rPr lang="en-CA" i="1" dirty="0">
                <a:solidFill>
                  <a:schemeClr val="dk1"/>
                </a:solidFill>
                <a:latin typeface="Raleway" pitchFamily="2" charset="0"/>
                <a:ea typeface="Times New Roman"/>
                <a:cs typeface="Times New Roman"/>
                <a:sym typeface="Times New Roman"/>
              </a:rPr>
            </a:br>
            <a:r>
              <a:rPr lang="en-CA" i="1" dirty="0">
                <a:solidFill>
                  <a:schemeClr val="dk1"/>
                </a:solidFill>
                <a:latin typeface="Raleway" pitchFamily="2" charset="0"/>
                <a:ea typeface="Times New Roman"/>
                <a:cs typeface="Times New Roman"/>
                <a:sym typeface="Times New Roman"/>
              </a:rPr>
              <a:t>York University, Email: aidenweatherbee@hotmail.com</a:t>
            </a:r>
          </a:p>
          <a:p>
            <a:pPr algn="ctr"/>
            <a:endParaRPr lang="en" sz="2000" dirty="0">
              <a:solidFill>
                <a:schemeClr val="dk1"/>
              </a:solidFill>
              <a:latin typeface="Raleway" pitchFamily="2" charset="0"/>
              <a:ea typeface="Times New Roman"/>
              <a:cs typeface="Times New Roman"/>
              <a:sym typeface="Times New Roman"/>
            </a:endParaRPr>
          </a:p>
          <a:p>
            <a:pPr algn="ctr"/>
            <a:r>
              <a:rPr lang="en" sz="2000" b="1" dirty="0">
                <a:solidFill>
                  <a:schemeClr val="dk1"/>
                </a:solidFill>
                <a:latin typeface="Raleway" pitchFamily="2" charset="0"/>
                <a:ea typeface="Times New Roman"/>
                <a:cs typeface="Times New Roman"/>
                <a:sym typeface="Times New Roman"/>
              </a:rPr>
              <a:t> Sarah Rugheimer</a:t>
            </a:r>
          </a:p>
          <a:p>
            <a:pPr algn="ctr"/>
            <a:r>
              <a:rPr lang="en-US" i="1" dirty="0">
                <a:solidFill>
                  <a:schemeClr val="dk1"/>
                </a:solidFill>
                <a:latin typeface="Raleway" pitchFamily="2" charset="0"/>
                <a:ea typeface="Times New Roman"/>
                <a:cs typeface="Times New Roman"/>
                <a:sym typeface="Times New Roman"/>
              </a:rPr>
              <a:t>Associate Professor, Department of Physics &amp; Astronomy, York University; Reader, University of Edinburgh</a:t>
            </a:r>
          </a:p>
          <a:p>
            <a:pPr algn="ctr"/>
            <a:r>
              <a:rPr lang="en-CA" i="1" dirty="0">
                <a:solidFill>
                  <a:schemeClr val="dk1"/>
                </a:solidFill>
                <a:latin typeface="Raleway" pitchFamily="2" charset="0"/>
                <a:ea typeface="Times New Roman"/>
                <a:cs typeface="Times New Roman"/>
                <a:sym typeface="Times New Roman"/>
              </a:rPr>
              <a:t>Email: srughei@ed.ac.uk  </a:t>
            </a:r>
          </a:p>
          <a:p>
            <a:pPr algn="ctr"/>
            <a:endParaRPr lang="en" sz="2000" dirty="0">
              <a:solidFill>
                <a:schemeClr val="dk1"/>
              </a:solidFill>
              <a:latin typeface="Raleway" pitchFamily="2" charset="0"/>
              <a:ea typeface="Times New Roman"/>
              <a:cs typeface="Times New Roman"/>
              <a:sym typeface="Times New Roman"/>
            </a:endParaRPr>
          </a:p>
          <a:p>
            <a:pPr algn="ctr"/>
            <a:r>
              <a:rPr lang="en" sz="2000" b="1" dirty="0">
                <a:solidFill>
                  <a:schemeClr val="dk1"/>
                </a:solidFill>
                <a:latin typeface="Raleway" pitchFamily="2" charset="0"/>
                <a:ea typeface="Times New Roman"/>
                <a:cs typeface="Times New Roman"/>
                <a:sym typeface="Times New Roman"/>
              </a:rPr>
              <a:t>Michael </a:t>
            </a:r>
            <a:r>
              <a:rPr lang="en-US" sz="2000" b="1" dirty="0">
                <a:solidFill>
                  <a:schemeClr val="dk1"/>
                </a:solidFill>
                <a:latin typeface="Raleway" pitchFamily="2" charset="0"/>
                <a:ea typeface="Times New Roman"/>
                <a:cs typeface="Times New Roman"/>
                <a:sym typeface="Times New Roman"/>
              </a:rPr>
              <a:t>C.F.</a:t>
            </a:r>
            <a:r>
              <a:rPr lang="en" sz="2000" b="1" dirty="0">
                <a:solidFill>
                  <a:schemeClr val="dk1"/>
                </a:solidFill>
                <a:latin typeface="Raleway" pitchFamily="2" charset="0"/>
                <a:ea typeface="Times New Roman"/>
                <a:cs typeface="Times New Roman"/>
                <a:sym typeface="Times New Roman"/>
              </a:rPr>
              <a:t> Bazzocchi</a:t>
            </a:r>
          </a:p>
          <a:p>
            <a:pPr algn="ctr"/>
            <a:r>
              <a:rPr lang="en-US" i="1" dirty="0">
                <a:solidFill>
                  <a:schemeClr val="dk1"/>
                </a:solidFill>
                <a:latin typeface="Raleway" pitchFamily="2" charset="0"/>
                <a:ea typeface="Times New Roman"/>
                <a:cs typeface="Times New Roman"/>
                <a:sym typeface="Times New Roman"/>
              </a:rPr>
              <a:t>Associate Professor, Astronautics and Robotics Laboratory (ASTRO Lab), </a:t>
            </a:r>
            <a:br>
              <a:rPr lang="en-US" i="1" dirty="0">
                <a:solidFill>
                  <a:schemeClr val="dk1"/>
                </a:solidFill>
                <a:latin typeface="Raleway" pitchFamily="2" charset="0"/>
                <a:ea typeface="Times New Roman"/>
                <a:cs typeface="Times New Roman"/>
                <a:sym typeface="Times New Roman"/>
              </a:rPr>
            </a:br>
            <a:r>
              <a:rPr lang="en-US" i="1" dirty="0">
                <a:solidFill>
                  <a:schemeClr val="dk1"/>
                </a:solidFill>
                <a:latin typeface="Raleway" pitchFamily="2" charset="0"/>
                <a:ea typeface="Times New Roman"/>
                <a:cs typeface="Times New Roman"/>
                <a:sym typeface="Times New Roman"/>
              </a:rPr>
              <a:t>Department of Earth &amp; Space Science &amp; Engineering, York University, Email: mbazz@yorku.ca </a:t>
            </a:r>
            <a:endParaRPr i="1" dirty="0">
              <a:solidFill>
                <a:schemeClr val="dk1"/>
              </a:solidFill>
              <a:latin typeface="Raleway" pitchFamily="2" charset="0"/>
              <a:ea typeface="Times New Roman"/>
              <a:cs typeface="Times New Roman"/>
              <a:sym typeface="Times New Roman"/>
            </a:endParaRPr>
          </a:p>
        </p:txBody>
      </p:sp>
      <p:sp>
        <p:nvSpPr>
          <p:cNvPr id="2" name="TextBox 1">
            <a:extLst>
              <a:ext uri="{FF2B5EF4-FFF2-40B4-BE49-F238E27FC236}">
                <a16:creationId xmlns:a16="http://schemas.microsoft.com/office/drawing/2014/main" id="{160FF026-37D5-B74B-3A44-365A15CCFCA0}"/>
              </a:ext>
            </a:extLst>
          </p:cNvPr>
          <p:cNvSpPr txBox="1"/>
          <p:nvPr/>
        </p:nvSpPr>
        <p:spPr>
          <a:xfrm>
            <a:off x="0" y="128016"/>
            <a:ext cx="6375400" cy="369332"/>
          </a:xfrm>
          <a:prstGeom prst="rect">
            <a:avLst/>
          </a:prstGeom>
          <a:noFill/>
        </p:spPr>
        <p:txBody>
          <a:bodyPr wrap="square" rtlCol="0">
            <a:spAutoFit/>
          </a:bodyPr>
          <a:lstStyle/>
          <a:p>
            <a:r>
              <a:rPr lang="en-CA" b="1" dirty="0">
                <a:latin typeface="Raleway" pitchFamily="2" charset="0"/>
              </a:rPr>
              <a:t>Astrodynamics Specialist Conference 2026, Whistler, BC</a:t>
            </a:r>
          </a:p>
        </p:txBody>
      </p:sp>
      <p:sp>
        <p:nvSpPr>
          <p:cNvPr id="6" name="TextBox 5">
            <a:extLst>
              <a:ext uri="{FF2B5EF4-FFF2-40B4-BE49-F238E27FC236}">
                <a16:creationId xmlns:a16="http://schemas.microsoft.com/office/drawing/2014/main" id="{1D45418D-C68C-0E34-5CA0-312F8967F663}"/>
              </a:ext>
            </a:extLst>
          </p:cNvPr>
          <p:cNvSpPr txBox="1"/>
          <p:nvPr/>
        </p:nvSpPr>
        <p:spPr>
          <a:xfrm>
            <a:off x="10736667" y="109317"/>
            <a:ext cx="1455028" cy="369332"/>
          </a:xfrm>
          <a:prstGeom prst="rect">
            <a:avLst/>
          </a:prstGeom>
          <a:noFill/>
        </p:spPr>
        <p:txBody>
          <a:bodyPr wrap="square" rtlCol="0">
            <a:spAutoFit/>
          </a:bodyPr>
          <a:lstStyle/>
          <a:p>
            <a:r>
              <a:rPr lang="en-CA" b="1" dirty="0">
                <a:latin typeface="Raleway" pitchFamily="2" charset="0"/>
              </a:rPr>
              <a:t>AAS 26-967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7B8E0E32-DE70-93A6-19C1-FCF0D2FF423C}"/>
            </a:ext>
          </a:extLst>
        </p:cNvPr>
        <p:cNvGrpSpPr/>
        <p:nvPr/>
      </p:nvGrpSpPr>
      <p:grpSpPr>
        <a:xfrm>
          <a:off x="0" y="0"/>
          <a:ext cx="0" cy="0"/>
          <a:chOff x="0" y="0"/>
          <a:chExt cx="0" cy="0"/>
        </a:xfrm>
      </p:grpSpPr>
      <p:pic>
        <p:nvPicPr>
          <p:cNvPr id="92" name="Google Shape;57;p13">
            <a:extLst>
              <a:ext uri="{FF2B5EF4-FFF2-40B4-BE49-F238E27FC236}">
                <a16:creationId xmlns:a16="http://schemas.microsoft.com/office/drawing/2014/main" id="{34A04024-5A80-C365-CBCE-B4384532AE30}"/>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2" name="Slide Number Placeholder 1">
            <a:extLst>
              <a:ext uri="{FF2B5EF4-FFF2-40B4-BE49-F238E27FC236}">
                <a16:creationId xmlns:a16="http://schemas.microsoft.com/office/drawing/2014/main" id="{12AEB568-B085-871A-4327-56EB3CE0E2B0}"/>
              </a:ext>
            </a:extLst>
          </p:cNvPr>
          <p:cNvSpPr>
            <a:spLocks noGrp="1"/>
          </p:cNvSpPr>
          <p:nvPr>
            <p:ph type="sldNum" sz="quarter" idx="12"/>
          </p:nvPr>
        </p:nvSpPr>
        <p:spPr>
          <a:xfrm>
            <a:off x="9466197" y="6492875"/>
            <a:ext cx="2743200" cy="365125"/>
          </a:xfrm>
        </p:spPr>
        <p:txBody>
          <a:bodyPr/>
          <a:lstStyle/>
          <a:p>
            <a:r>
              <a:rPr lang="en-US" sz="1600" dirty="0"/>
              <a:t>6</a:t>
            </a:r>
            <a:endParaRPr lang="en-CA" sz="1600" dirty="0"/>
          </a:p>
        </p:txBody>
      </p:sp>
      <p:grpSp>
        <p:nvGrpSpPr>
          <p:cNvPr id="3" name="Google Shape;1521;p114">
            <a:extLst>
              <a:ext uri="{FF2B5EF4-FFF2-40B4-BE49-F238E27FC236}">
                <a16:creationId xmlns:a16="http://schemas.microsoft.com/office/drawing/2014/main" id="{4653F6C0-C3A1-A9EF-307F-7EE874D03B9E}"/>
              </a:ext>
            </a:extLst>
          </p:cNvPr>
          <p:cNvGrpSpPr/>
          <p:nvPr/>
        </p:nvGrpSpPr>
        <p:grpSpPr>
          <a:xfrm>
            <a:off x="6373189" y="3672055"/>
            <a:ext cx="4730120" cy="2484730"/>
            <a:chOff x="0" y="0"/>
            <a:chExt cx="9460238" cy="4969458"/>
          </a:xfrm>
        </p:grpSpPr>
        <p:pic>
          <p:nvPicPr>
            <p:cNvPr id="17" name="Google Shape;1522;p114" descr="Google Shape;1522;p114">
              <a:extLst>
                <a:ext uri="{FF2B5EF4-FFF2-40B4-BE49-F238E27FC236}">
                  <a16:creationId xmlns:a16="http://schemas.microsoft.com/office/drawing/2014/main" id="{06479105-E1B8-92BF-4FE2-F39B232839D3}"/>
                </a:ext>
              </a:extLst>
            </p:cNvPr>
            <p:cNvPicPr>
              <a:picLocks noChangeAspect="1"/>
            </p:cNvPicPr>
            <p:nvPr/>
          </p:nvPicPr>
          <p:blipFill>
            <a:blip r:embed="rId4"/>
            <a:srcRect l="16302" t="9340" r="17239" b="13972"/>
            <a:stretch>
              <a:fillRect/>
            </a:stretch>
          </p:blipFill>
          <p:spPr>
            <a:xfrm>
              <a:off x="0" y="0"/>
              <a:ext cx="8754743" cy="4662561"/>
            </a:xfrm>
            <a:prstGeom prst="rect">
              <a:avLst/>
            </a:prstGeom>
            <a:ln w="12700" cap="flat">
              <a:noFill/>
              <a:miter lim="400000"/>
            </a:ln>
            <a:effectLst/>
          </p:spPr>
        </p:pic>
        <p:sp>
          <p:nvSpPr>
            <p:cNvPr id="23" name="Google Shape;1523;p114">
              <a:extLst>
                <a:ext uri="{FF2B5EF4-FFF2-40B4-BE49-F238E27FC236}">
                  <a16:creationId xmlns:a16="http://schemas.microsoft.com/office/drawing/2014/main" id="{14C3CEFD-5E4E-1FED-1C67-752DCC160237}"/>
                </a:ext>
              </a:extLst>
            </p:cNvPr>
            <p:cNvSpPr txBox="1"/>
            <p:nvPr/>
          </p:nvSpPr>
          <p:spPr>
            <a:xfrm>
              <a:off x="7359700" y="3994728"/>
              <a:ext cx="2100538" cy="6770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00" tIns="45700" rIns="45700" bIns="45700" numCol="1" anchor="t">
              <a:spAutoFit/>
            </a:bodyPr>
            <a:lstStyle>
              <a:lvl1pPr defTabSz="1828800">
                <a:lnSpc>
                  <a:spcPct val="100000"/>
                </a:lnSpc>
                <a:spcBef>
                  <a:spcPts val="0"/>
                </a:spcBef>
                <a:defRPr sz="2200">
                  <a:solidFill>
                    <a:srgbClr val="7F7F7F"/>
                  </a:solidFill>
                  <a:latin typeface="Helvetica"/>
                  <a:ea typeface="Helvetica"/>
                  <a:cs typeface="Helvetica"/>
                  <a:sym typeface="Helvetica"/>
                </a:defRPr>
              </a:lvl1pPr>
            </a:lstStyle>
            <a:p>
              <a:r>
                <a:rPr sz="1600" dirty="0">
                  <a:latin typeface="Raleway" pitchFamily="2" charset="0"/>
                </a:rPr>
                <a:t>D. Rouan</a:t>
              </a:r>
            </a:p>
          </p:txBody>
        </p:sp>
        <p:sp>
          <p:nvSpPr>
            <p:cNvPr id="26" name="Google Shape;1525;p114">
              <a:extLst>
                <a:ext uri="{FF2B5EF4-FFF2-40B4-BE49-F238E27FC236}">
                  <a16:creationId xmlns:a16="http://schemas.microsoft.com/office/drawing/2014/main" id="{136374E1-FFFA-D940-6E45-D27EBB2A4AF1}"/>
                </a:ext>
              </a:extLst>
            </p:cNvPr>
            <p:cNvSpPr/>
            <p:nvPr/>
          </p:nvSpPr>
          <p:spPr>
            <a:xfrm rot="10800000" flipH="1">
              <a:off x="3755170" y="4434229"/>
              <a:ext cx="364209" cy="5352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12700" cap="flat">
              <a:solidFill>
                <a:srgbClr val="121212"/>
              </a:solidFill>
              <a:prstDash val="solid"/>
              <a:round/>
              <a:tailEnd type="triangle" w="med" len="med"/>
            </a:ln>
            <a:effectLst/>
          </p:spPr>
          <p:txBody>
            <a:bodyPr wrap="square" lIns="0" tIns="0" rIns="0" bIns="0" numCol="1" anchor="t">
              <a:noAutofit/>
            </a:bodyPr>
            <a:lstStyle/>
            <a:p>
              <a:pPr>
                <a:defRPr sz="2800">
                  <a:solidFill>
                    <a:srgbClr val="131313"/>
                  </a:solidFill>
                  <a:latin typeface="Arial"/>
                  <a:ea typeface="Arial"/>
                  <a:cs typeface="Arial"/>
                  <a:sym typeface="Arial"/>
                </a:defRPr>
              </a:pPr>
              <a:endParaRPr sz="1400" dirty="0">
                <a:latin typeface="Raleway" pitchFamily="2" charset="0"/>
              </a:endParaRPr>
            </a:p>
          </p:txBody>
        </p:sp>
      </p:grpSp>
      <p:sp>
        <p:nvSpPr>
          <p:cNvPr id="37" name="Google Shape;1528;p114">
            <a:extLst>
              <a:ext uri="{FF2B5EF4-FFF2-40B4-BE49-F238E27FC236}">
                <a16:creationId xmlns:a16="http://schemas.microsoft.com/office/drawing/2014/main" id="{3840DFF8-0D80-381C-812B-943C40222F8E}"/>
              </a:ext>
            </a:extLst>
          </p:cNvPr>
          <p:cNvSpPr/>
          <p:nvPr/>
        </p:nvSpPr>
        <p:spPr>
          <a:xfrm>
            <a:off x="8404197" y="730942"/>
            <a:ext cx="390301" cy="390301"/>
          </a:xfrm>
          <a:prstGeom prst="star5">
            <a:avLst>
              <a:gd name="adj" fmla="val 19098"/>
              <a:gd name="hf" fmla="val 105146"/>
              <a:gd name="vf" fmla="val 110557"/>
            </a:avLst>
          </a:prstGeom>
          <a:solidFill>
            <a:srgbClr val="FF0000"/>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sp>
        <p:nvSpPr>
          <p:cNvPr id="42" name="Google Shape;1530;p114">
            <a:extLst>
              <a:ext uri="{FF2B5EF4-FFF2-40B4-BE49-F238E27FC236}">
                <a16:creationId xmlns:a16="http://schemas.microsoft.com/office/drawing/2014/main" id="{FAFD4C28-A5DC-04AF-B215-9061AABEC6F6}"/>
              </a:ext>
            </a:extLst>
          </p:cNvPr>
          <p:cNvSpPr/>
          <p:nvPr/>
        </p:nvSpPr>
        <p:spPr>
          <a:xfrm>
            <a:off x="9425111" y="783497"/>
            <a:ext cx="337501" cy="337501"/>
          </a:xfrm>
          <a:prstGeom prst="ellipse">
            <a:avLst/>
          </a:prstGeom>
          <a:solidFill>
            <a:srgbClr val="4BAFBC"/>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pic>
        <p:nvPicPr>
          <p:cNvPr id="44" name="Google Shape;1532;p114" descr="Google Shape;1532;p114">
            <a:extLst>
              <a:ext uri="{FF2B5EF4-FFF2-40B4-BE49-F238E27FC236}">
                <a16:creationId xmlns:a16="http://schemas.microsoft.com/office/drawing/2014/main" id="{72901758-EB45-703A-7BAF-333B96A24AC8}"/>
              </a:ext>
            </a:extLst>
          </p:cNvPr>
          <p:cNvPicPr>
            <a:picLocks noChangeAspect="1"/>
          </p:cNvPicPr>
          <p:nvPr/>
        </p:nvPicPr>
        <p:blipFill>
          <a:blip r:embed="rId5"/>
          <a:stretch>
            <a:fillRect/>
          </a:stretch>
        </p:blipFill>
        <p:spPr>
          <a:xfrm>
            <a:off x="830390" y="1784350"/>
            <a:ext cx="4541421" cy="3289300"/>
          </a:xfrm>
          <a:prstGeom prst="rect">
            <a:avLst/>
          </a:prstGeom>
          <a:ln w="12700">
            <a:miter lim="400000"/>
          </a:ln>
        </p:spPr>
      </p:pic>
      <p:sp>
        <p:nvSpPr>
          <p:cNvPr id="45" name="Google Shape;1533;p114">
            <a:extLst>
              <a:ext uri="{FF2B5EF4-FFF2-40B4-BE49-F238E27FC236}">
                <a16:creationId xmlns:a16="http://schemas.microsoft.com/office/drawing/2014/main" id="{51307DF0-8EFF-2947-EC59-BAC030E6F90F}"/>
              </a:ext>
            </a:extLst>
          </p:cNvPr>
          <p:cNvSpPr txBox="1"/>
          <p:nvPr/>
        </p:nvSpPr>
        <p:spPr>
          <a:xfrm>
            <a:off x="1242646" y="5240931"/>
            <a:ext cx="3423139" cy="4616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00" tIns="45700" rIns="45700" bIns="45700">
            <a:spAutoFit/>
          </a:bodyPr>
          <a:lstStyle>
            <a:lvl1pPr defTabSz="1828800">
              <a:lnSpc>
                <a:spcPct val="100000"/>
              </a:lnSpc>
              <a:spcBef>
                <a:spcPts val="0"/>
              </a:spcBef>
              <a:defRPr sz="3600">
                <a:latin typeface="Helvetica"/>
                <a:ea typeface="Helvetica"/>
                <a:cs typeface="Helvetica"/>
                <a:sym typeface="Helvetica"/>
              </a:defRPr>
            </a:lvl1pPr>
          </a:lstStyle>
          <a:p>
            <a:r>
              <a:rPr sz="2400" dirty="0">
                <a:latin typeface="Raleway" pitchFamily="2" charset="0"/>
              </a:rPr>
              <a:t>Imaging Interferometer</a:t>
            </a:r>
          </a:p>
        </p:txBody>
      </p:sp>
      <p:cxnSp>
        <p:nvCxnSpPr>
          <p:cNvPr id="54" name="Straight Arrow Connector 53">
            <a:extLst>
              <a:ext uri="{FF2B5EF4-FFF2-40B4-BE49-F238E27FC236}">
                <a16:creationId xmlns:a16="http://schemas.microsoft.com/office/drawing/2014/main" id="{B9CA50BF-950B-4278-AA59-896C460FC968}"/>
              </a:ext>
            </a:extLst>
          </p:cNvPr>
          <p:cNvCxnSpPr>
            <a:cxnSpLocks/>
          </p:cNvCxnSpPr>
          <p:nvPr/>
        </p:nvCxnSpPr>
        <p:spPr>
          <a:xfrm flipH="1">
            <a:off x="7321545" y="1120998"/>
            <a:ext cx="1126760" cy="25510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95F505CD-165F-7D6C-BA62-25C5C4F7D294}"/>
              </a:ext>
            </a:extLst>
          </p:cNvPr>
          <p:cNvCxnSpPr>
            <a:cxnSpLocks/>
          </p:cNvCxnSpPr>
          <p:nvPr/>
        </p:nvCxnSpPr>
        <p:spPr>
          <a:xfrm>
            <a:off x="8710711" y="1143853"/>
            <a:ext cx="1178837" cy="253406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02B5D6FA-AD0A-4997-C958-85875369EAD6}"/>
              </a:ext>
            </a:extLst>
          </p:cNvPr>
          <p:cNvCxnSpPr>
            <a:cxnSpLocks/>
          </p:cNvCxnSpPr>
          <p:nvPr/>
        </p:nvCxnSpPr>
        <p:spPr>
          <a:xfrm flipH="1">
            <a:off x="7321545" y="1120998"/>
            <a:ext cx="2097313" cy="252844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1575F485-0FBB-7456-040A-2410924DBE89}"/>
              </a:ext>
            </a:extLst>
          </p:cNvPr>
          <p:cNvCxnSpPr>
            <a:cxnSpLocks/>
          </p:cNvCxnSpPr>
          <p:nvPr/>
        </p:nvCxnSpPr>
        <p:spPr>
          <a:xfrm>
            <a:off x="9681264" y="1143608"/>
            <a:ext cx="208284" cy="250583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9" name="Google Shape;1528;p114">
            <a:extLst>
              <a:ext uri="{FF2B5EF4-FFF2-40B4-BE49-F238E27FC236}">
                <a16:creationId xmlns:a16="http://schemas.microsoft.com/office/drawing/2014/main" id="{D9499A9B-02DC-31B7-780C-2AC36EB2E662}"/>
              </a:ext>
            </a:extLst>
          </p:cNvPr>
          <p:cNvSpPr/>
          <p:nvPr/>
        </p:nvSpPr>
        <p:spPr>
          <a:xfrm rot="19541399">
            <a:off x="2783884" y="3071697"/>
            <a:ext cx="340661" cy="342879"/>
          </a:xfrm>
          <a:prstGeom prst="star5">
            <a:avLst>
              <a:gd name="adj" fmla="val 19098"/>
              <a:gd name="hf" fmla="val 105146"/>
              <a:gd name="vf" fmla="val 110557"/>
            </a:avLst>
          </a:prstGeom>
          <a:solidFill>
            <a:srgbClr val="FF0000"/>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sp>
        <p:nvSpPr>
          <p:cNvPr id="81" name="Google Shape;1546;p115">
            <a:extLst>
              <a:ext uri="{FF2B5EF4-FFF2-40B4-BE49-F238E27FC236}">
                <a16:creationId xmlns:a16="http://schemas.microsoft.com/office/drawing/2014/main" id="{DDEA474F-C293-C4B5-10DA-97F4E51A4DE9}"/>
              </a:ext>
            </a:extLst>
          </p:cNvPr>
          <p:cNvSpPr txBox="1"/>
          <p:nvPr/>
        </p:nvSpPr>
        <p:spPr>
          <a:xfrm>
            <a:off x="6766819" y="6025946"/>
            <a:ext cx="1438231" cy="2615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00" tIns="45700" rIns="45700" bIns="45700" numCol="1" anchor="t">
            <a:spAutoFit/>
          </a:bodyPr>
          <a:lstStyle>
            <a:lvl1pPr algn="r" defTabSz="1828800">
              <a:lnSpc>
                <a:spcPct val="100000"/>
              </a:lnSpc>
              <a:spcBef>
                <a:spcPts val="0"/>
              </a:spcBef>
              <a:defRPr sz="2200">
                <a:latin typeface="Helvetica"/>
                <a:ea typeface="Helvetica"/>
                <a:cs typeface="Helvetica"/>
                <a:sym typeface="Helvetica"/>
              </a:defRPr>
            </a:lvl1pPr>
          </a:lstStyle>
          <a:p>
            <a:r>
              <a:rPr lang="en-CA" sz="1100" dirty="0"/>
              <a:t>Combiner Spacecraft</a:t>
            </a:r>
            <a:endParaRPr sz="1100" dirty="0"/>
          </a:p>
        </p:txBody>
      </p:sp>
      <p:sp>
        <p:nvSpPr>
          <p:cNvPr id="5" name="Google Shape;1530;p114">
            <a:extLst>
              <a:ext uri="{FF2B5EF4-FFF2-40B4-BE49-F238E27FC236}">
                <a16:creationId xmlns:a16="http://schemas.microsoft.com/office/drawing/2014/main" id="{0B246A07-323E-CBD2-3470-D9F2E2475D1A}"/>
              </a:ext>
            </a:extLst>
          </p:cNvPr>
          <p:cNvSpPr/>
          <p:nvPr/>
        </p:nvSpPr>
        <p:spPr>
          <a:xfrm>
            <a:off x="3173498" y="2759529"/>
            <a:ext cx="192909" cy="190707"/>
          </a:xfrm>
          <a:prstGeom prst="ellipse">
            <a:avLst/>
          </a:prstGeom>
          <a:solidFill>
            <a:srgbClr val="4BAFBC"/>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sp>
        <p:nvSpPr>
          <p:cNvPr id="9" name="TextBox 8">
            <a:extLst>
              <a:ext uri="{FF2B5EF4-FFF2-40B4-BE49-F238E27FC236}">
                <a16:creationId xmlns:a16="http://schemas.microsoft.com/office/drawing/2014/main" id="{6B35157A-522F-5455-ADD4-4E6A00195739}"/>
              </a:ext>
            </a:extLst>
          </p:cNvPr>
          <p:cNvSpPr txBox="1"/>
          <p:nvPr/>
        </p:nvSpPr>
        <p:spPr>
          <a:xfrm>
            <a:off x="7280136" y="738974"/>
            <a:ext cx="1484695" cy="338554"/>
          </a:xfrm>
          <a:prstGeom prst="rect">
            <a:avLst/>
          </a:prstGeom>
          <a:noFill/>
        </p:spPr>
        <p:txBody>
          <a:bodyPr wrap="square" rtlCol="0">
            <a:spAutoFit/>
          </a:bodyPr>
          <a:lstStyle/>
          <a:p>
            <a:pPr algn="ctr"/>
            <a:r>
              <a:rPr lang="en-US" sz="1600" dirty="0">
                <a:solidFill>
                  <a:srgbClr val="FF0000"/>
                </a:solidFill>
                <a:latin typeface="Raleway" pitchFamily="2" charset="0"/>
              </a:rPr>
              <a:t>Star</a:t>
            </a:r>
            <a:endParaRPr lang="en-CA" sz="1600" dirty="0">
              <a:solidFill>
                <a:srgbClr val="FF0000"/>
              </a:solidFill>
              <a:latin typeface="Raleway" pitchFamily="2" charset="0"/>
            </a:endParaRPr>
          </a:p>
        </p:txBody>
      </p:sp>
      <p:sp>
        <p:nvSpPr>
          <p:cNvPr id="11" name="TextBox 10">
            <a:extLst>
              <a:ext uri="{FF2B5EF4-FFF2-40B4-BE49-F238E27FC236}">
                <a16:creationId xmlns:a16="http://schemas.microsoft.com/office/drawing/2014/main" id="{048FEDDD-E1B2-811C-2B97-CDF0E1DBBF09}"/>
              </a:ext>
            </a:extLst>
          </p:cNvPr>
          <p:cNvSpPr txBox="1"/>
          <p:nvPr/>
        </p:nvSpPr>
        <p:spPr>
          <a:xfrm>
            <a:off x="9563566" y="761584"/>
            <a:ext cx="1417761" cy="338554"/>
          </a:xfrm>
          <a:prstGeom prst="rect">
            <a:avLst/>
          </a:prstGeom>
          <a:noFill/>
        </p:spPr>
        <p:txBody>
          <a:bodyPr wrap="square" rtlCol="0">
            <a:spAutoFit/>
          </a:bodyPr>
          <a:lstStyle/>
          <a:p>
            <a:pPr algn="ctr"/>
            <a:r>
              <a:rPr lang="en-US" sz="1600" dirty="0">
                <a:solidFill>
                  <a:schemeClr val="accent1"/>
                </a:solidFill>
                <a:latin typeface="Raleway" pitchFamily="2" charset="0"/>
              </a:rPr>
              <a:t>Planet</a:t>
            </a:r>
            <a:endParaRPr lang="en-CA" sz="1600" dirty="0">
              <a:solidFill>
                <a:schemeClr val="accent1"/>
              </a:solidFill>
              <a:latin typeface="Raleway" pitchFamily="2" charset="0"/>
            </a:endParaRPr>
          </a:p>
        </p:txBody>
      </p:sp>
      <p:sp>
        <p:nvSpPr>
          <p:cNvPr id="8" name="Shape 1">
            <a:extLst>
              <a:ext uri="{FF2B5EF4-FFF2-40B4-BE49-F238E27FC236}">
                <a16:creationId xmlns:a16="http://schemas.microsoft.com/office/drawing/2014/main" id="{916BAA9E-0B6D-0A88-6E88-2C61483C4DF2}"/>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12" name="TextBox 11">
            <a:extLst>
              <a:ext uri="{FF2B5EF4-FFF2-40B4-BE49-F238E27FC236}">
                <a16:creationId xmlns:a16="http://schemas.microsoft.com/office/drawing/2014/main" id="{63FDF3E6-8FBD-C001-4542-9B145C1C333B}"/>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4" name="TextBox 13">
            <a:extLst>
              <a:ext uri="{FF2B5EF4-FFF2-40B4-BE49-F238E27FC236}">
                <a16:creationId xmlns:a16="http://schemas.microsoft.com/office/drawing/2014/main" id="{2D6526AA-D7E3-DA89-3067-245A88FEC231}"/>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16" name="TextBox 15">
            <a:extLst>
              <a:ext uri="{FF2B5EF4-FFF2-40B4-BE49-F238E27FC236}">
                <a16:creationId xmlns:a16="http://schemas.microsoft.com/office/drawing/2014/main" id="{8C637DD0-2DF2-9382-93F4-BEF92FA5F52C}"/>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9" name="TextBox 18">
            <a:extLst>
              <a:ext uri="{FF2B5EF4-FFF2-40B4-BE49-F238E27FC236}">
                <a16:creationId xmlns:a16="http://schemas.microsoft.com/office/drawing/2014/main" id="{2379F2A0-648B-458D-8B04-99FE4C7CF5CF}"/>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21" name="TextBox 20">
            <a:extLst>
              <a:ext uri="{FF2B5EF4-FFF2-40B4-BE49-F238E27FC236}">
                <a16:creationId xmlns:a16="http://schemas.microsoft.com/office/drawing/2014/main" id="{9C3D8CB0-9CEA-18CC-5DF0-D72C312B4015}"/>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24" name="TextBox 23">
            <a:extLst>
              <a:ext uri="{FF2B5EF4-FFF2-40B4-BE49-F238E27FC236}">
                <a16:creationId xmlns:a16="http://schemas.microsoft.com/office/drawing/2014/main" id="{14E7FD10-5D2F-840C-BFB8-F69A080BBBC5}"/>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3652953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DA924D98-E6FB-7001-9E8E-B0041F6D53A2}"/>
            </a:ext>
          </a:extLst>
        </p:cNvPr>
        <p:cNvGrpSpPr/>
        <p:nvPr/>
      </p:nvGrpSpPr>
      <p:grpSpPr>
        <a:xfrm>
          <a:off x="0" y="0"/>
          <a:ext cx="0" cy="0"/>
          <a:chOff x="0" y="0"/>
          <a:chExt cx="0" cy="0"/>
        </a:xfrm>
      </p:grpSpPr>
      <p:pic>
        <p:nvPicPr>
          <p:cNvPr id="92" name="Google Shape;57;p13">
            <a:extLst>
              <a:ext uri="{FF2B5EF4-FFF2-40B4-BE49-F238E27FC236}">
                <a16:creationId xmlns:a16="http://schemas.microsoft.com/office/drawing/2014/main" id="{DF731EC5-A1AE-DFAD-D1EB-CC18CBA6C647}"/>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2" name="Slide Number Placeholder 1">
            <a:extLst>
              <a:ext uri="{FF2B5EF4-FFF2-40B4-BE49-F238E27FC236}">
                <a16:creationId xmlns:a16="http://schemas.microsoft.com/office/drawing/2014/main" id="{3B6E2458-09CE-28D9-D1FA-07050D81C334}"/>
              </a:ext>
            </a:extLst>
          </p:cNvPr>
          <p:cNvSpPr>
            <a:spLocks noGrp="1"/>
          </p:cNvSpPr>
          <p:nvPr>
            <p:ph type="sldNum" sz="quarter" idx="12"/>
          </p:nvPr>
        </p:nvSpPr>
        <p:spPr>
          <a:xfrm>
            <a:off x="9466197" y="6492875"/>
            <a:ext cx="2743200" cy="365125"/>
          </a:xfrm>
        </p:spPr>
        <p:txBody>
          <a:bodyPr/>
          <a:lstStyle/>
          <a:p>
            <a:r>
              <a:rPr lang="en-US" sz="1600" dirty="0"/>
              <a:t>6</a:t>
            </a:r>
            <a:endParaRPr lang="en-CA" sz="1600" dirty="0"/>
          </a:p>
        </p:txBody>
      </p:sp>
      <p:grpSp>
        <p:nvGrpSpPr>
          <p:cNvPr id="5" name="Google Shape;1543;p115">
            <a:extLst>
              <a:ext uri="{FF2B5EF4-FFF2-40B4-BE49-F238E27FC236}">
                <a16:creationId xmlns:a16="http://schemas.microsoft.com/office/drawing/2014/main" id="{7083A4CA-A894-92E0-3352-613609CB068C}"/>
              </a:ext>
            </a:extLst>
          </p:cNvPr>
          <p:cNvGrpSpPr/>
          <p:nvPr/>
        </p:nvGrpSpPr>
        <p:grpSpPr>
          <a:xfrm>
            <a:off x="6373189" y="3672055"/>
            <a:ext cx="4377372" cy="2615461"/>
            <a:chOff x="0" y="0"/>
            <a:chExt cx="8754743" cy="5230920"/>
          </a:xfrm>
        </p:grpSpPr>
        <p:pic>
          <p:nvPicPr>
            <p:cNvPr id="8" name="Google Shape;1544;p115" descr="Google Shape;1544;p115">
              <a:extLst>
                <a:ext uri="{FF2B5EF4-FFF2-40B4-BE49-F238E27FC236}">
                  <a16:creationId xmlns:a16="http://schemas.microsoft.com/office/drawing/2014/main" id="{CD44BF0B-1390-1E35-1605-34960E18DB4D}"/>
                </a:ext>
              </a:extLst>
            </p:cNvPr>
            <p:cNvPicPr>
              <a:picLocks noChangeAspect="1"/>
            </p:cNvPicPr>
            <p:nvPr/>
          </p:nvPicPr>
          <p:blipFill>
            <a:blip r:embed="rId4"/>
            <a:srcRect l="16302" t="9340" r="17239" b="13972"/>
            <a:stretch>
              <a:fillRect/>
            </a:stretch>
          </p:blipFill>
          <p:spPr>
            <a:xfrm>
              <a:off x="0" y="0"/>
              <a:ext cx="8754743" cy="4662560"/>
            </a:xfrm>
            <a:prstGeom prst="rect">
              <a:avLst/>
            </a:prstGeom>
            <a:ln w="12700" cap="flat">
              <a:noFill/>
              <a:miter lim="400000"/>
            </a:ln>
            <a:effectLst/>
          </p:spPr>
        </p:pic>
        <p:sp>
          <p:nvSpPr>
            <p:cNvPr id="10" name="Google Shape;1546;p115">
              <a:extLst>
                <a:ext uri="{FF2B5EF4-FFF2-40B4-BE49-F238E27FC236}">
                  <a16:creationId xmlns:a16="http://schemas.microsoft.com/office/drawing/2014/main" id="{A9BA51C6-2D75-A2A3-648B-0EF59333B0B7}"/>
                </a:ext>
              </a:extLst>
            </p:cNvPr>
            <p:cNvSpPr txBox="1"/>
            <p:nvPr/>
          </p:nvSpPr>
          <p:spPr>
            <a:xfrm>
              <a:off x="787260" y="4707780"/>
              <a:ext cx="2876461" cy="5231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00" tIns="45700" rIns="45700" bIns="45700" numCol="1" anchor="t">
              <a:spAutoFit/>
            </a:bodyPr>
            <a:lstStyle>
              <a:lvl1pPr algn="r" defTabSz="1828800">
                <a:lnSpc>
                  <a:spcPct val="100000"/>
                </a:lnSpc>
                <a:spcBef>
                  <a:spcPts val="0"/>
                </a:spcBef>
                <a:defRPr sz="2200">
                  <a:latin typeface="Helvetica"/>
                  <a:ea typeface="Helvetica"/>
                  <a:cs typeface="Helvetica"/>
                  <a:sym typeface="Helvetica"/>
                </a:defRPr>
              </a:lvl1pPr>
            </a:lstStyle>
            <a:p>
              <a:r>
                <a:rPr lang="en-CA" sz="1100" dirty="0"/>
                <a:t>Combiner Spacecraft</a:t>
              </a:r>
              <a:endParaRPr sz="1100" dirty="0"/>
            </a:p>
          </p:txBody>
        </p:sp>
        <p:sp>
          <p:nvSpPr>
            <p:cNvPr id="11" name="Google Shape;1547;p115">
              <a:extLst>
                <a:ext uri="{FF2B5EF4-FFF2-40B4-BE49-F238E27FC236}">
                  <a16:creationId xmlns:a16="http://schemas.microsoft.com/office/drawing/2014/main" id="{BCBB48C3-3FAA-76E5-0444-D688DEEDA5A1}"/>
                </a:ext>
              </a:extLst>
            </p:cNvPr>
            <p:cNvSpPr/>
            <p:nvPr/>
          </p:nvSpPr>
          <p:spPr>
            <a:xfrm>
              <a:off x="5614524" y="3674243"/>
              <a:ext cx="1" cy="794927"/>
            </a:xfrm>
            <a:prstGeom prst="line">
              <a:avLst/>
            </a:prstGeom>
            <a:noFill/>
            <a:ln w="152400" cap="flat">
              <a:solidFill>
                <a:srgbClr val="FF0000"/>
              </a:solidFill>
              <a:prstDash val="solid"/>
              <a:round/>
            </a:ln>
            <a:effectLst/>
          </p:spPr>
          <p:txBody>
            <a:bodyPr wrap="square" lIns="0" tIns="0" rIns="0" bIns="0" numCol="1" anchor="t">
              <a:noAutofit/>
            </a:bodyPr>
            <a:lstStyle/>
            <a:p>
              <a:pPr>
                <a:defRPr sz="2800">
                  <a:solidFill>
                    <a:srgbClr val="131313"/>
                  </a:solidFill>
                  <a:latin typeface="Arial"/>
                  <a:ea typeface="Arial"/>
                  <a:cs typeface="Arial"/>
                  <a:sym typeface="Arial"/>
                </a:defRPr>
              </a:pPr>
              <a:endParaRPr sz="1400" dirty="0">
                <a:latin typeface="Raleway" pitchFamily="2" charset="0"/>
              </a:endParaRPr>
            </a:p>
          </p:txBody>
        </p:sp>
        <p:sp>
          <p:nvSpPr>
            <p:cNvPr id="12" name="Google Shape;1548;p115">
              <a:extLst>
                <a:ext uri="{FF2B5EF4-FFF2-40B4-BE49-F238E27FC236}">
                  <a16:creationId xmlns:a16="http://schemas.microsoft.com/office/drawing/2014/main" id="{144D42FE-75EB-7422-6E5F-E011E6FA5D5B}"/>
                </a:ext>
              </a:extLst>
            </p:cNvPr>
            <p:cNvSpPr/>
            <p:nvPr/>
          </p:nvSpPr>
          <p:spPr>
            <a:xfrm rot="10800000" flipH="1">
              <a:off x="3755170" y="4434229"/>
              <a:ext cx="364209" cy="5352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noFill/>
            <a:ln w="12700" cap="flat">
              <a:solidFill>
                <a:srgbClr val="121212"/>
              </a:solidFill>
              <a:prstDash val="solid"/>
              <a:round/>
              <a:tailEnd type="triangle" w="med" len="med"/>
            </a:ln>
            <a:effectLst/>
          </p:spPr>
          <p:txBody>
            <a:bodyPr wrap="square" lIns="0" tIns="0" rIns="0" bIns="0" numCol="1" anchor="t">
              <a:noAutofit/>
            </a:bodyPr>
            <a:lstStyle/>
            <a:p>
              <a:pPr>
                <a:defRPr sz="2800">
                  <a:solidFill>
                    <a:srgbClr val="131313"/>
                  </a:solidFill>
                  <a:latin typeface="Arial"/>
                  <a:ea typeface="Arial"/>
                  <a:cs typeface="Arial"/>
                  <a:sym typeface="Arial"/>
                </a:defRPr>
              </a:pPr>
              <a:endParaRPr sz="1400" dirty="0">
                <a:latin typeface="Raleway" pitchFamily="2" charset="0"/>
              </a:endParaRPr>
            </a:p>
          </p:txBody>
        </p:sp>
      </p:grpSp>
      <p:pic>
        <p:nvPicPr>
          <p:cNvPr id="20" name="Google Shape;1555;p115" descr="Google Shape;1555;p115">
            <a:extLst>
              <a:ext uri="{FF2B5EF4-FFF2-40B4-BE49-F238E27FC236}">
                <a16:creationId xmlns:a16="http://schemas.microsoft.com/office/drawing/2014/main" id="{5711E032-AB9F-A66F-FE98-828B88A876C3}"/>
              </a:ext>
            </a:extLst>
          </p:cNvPr>
          <p:cNvPicPr>
            <a:picLocks noChangeAspect="1"/>
          </p:cNvPicPr>
          <p:nvPr/>
        </p:nvPicPr>
        <p:blipFill>
          <a:blip r:embed="rId5"/>
          <a:stretch>
            <a:fillRect/>
          </a:stretch>
        </p:blipFill>
        <p:spPr>
          <a:xfrm>
            <a:off x="830390" y="1784350"/>
            <a:ext cx="4541421" cy="3289300"/>
          </a:xfrm>
          <a:prstGeom prst="rect">
            <a:avLst/>
          </a:prstGeom>
          <a:ln w="12700">
            <a:miter lim="400000"/>
          </a:ln>
        </p:spPr>
      </p:pic>
      <p:sp>
        <p:nvSpPr>
          <p:cNvPr id="21" name="Google Shape;1557;p115">
            <a:extLst>
              <a:ext uri="{FF2B5EF4-FFF2-40B4-BE49-F238E27FC236}">
                <a16:creationId xmlns:a16="http://schemas.microsoft.com/office/drawing/2014/main" id="{4FCD9DBB-31F3-2444-5A1E-ACC0FBCE6D39}"/>
              </a:ext>
            </a:extLst>
          </p:cNvPr>
          <p:cNvSpPr txBox="1"/>
          <p:nvPr/>
        </p:nvSpPr>
        <p:spPr>
          <a:xfrm>
            <a:off x="9411589" y="6031431"/>
            <a:ext cx="1673751" cy="6462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00" tIns="45700" rIns="45700" bIns="45700">
            <a:spAutoFit/>
          </a:bodyPr>
          <a:lstStyle>
            <a:lvl1pPr defTabSz="1828800">
              <a:lnSpc>
                <a:spcPct val="100000"/>
              </a:lnSpc>
              <a:spcBef>
                <a:spcPts val="0"/>
              </a:spcBef>
              <a:defRPr sz="3600">
                <a:solidFill>
                  <a:srgbClr val="FF4601"/>
                </a:solidFill>
                <a:latin typeface="Helvetica"/>
                <a:ea typeface="Helvetica"/>
                <a:cs typeface="Helvetica"/>
                <a:sym typeface="Helvetica"/>
              </a:defRPr>
            </a:lvl1pPr>
          </a:lstStyle>
          <a:p>
            <a:r>
              <a:rPr lang="en-CA" sz="1800" dirty="0">
                <a:solidFill>
                  <a:srgbClr val="FF0000"/>
                </a:solidFill>
              </a:rPr>
              <a:t>Pi </a:t>
            </a:r>
            <a:r>
              <a:rPr sz="1800" dirty="0">
                <a:solidFill>
                  <a:srgbClr val="FF0000"/>
                </a:solidFill>
              </a:rPr>
              <a:t>Phase Inversion</a:t>
            </a:r>
          </a:p>
        </p:txBody>
      </p:sp>
      <p:sp>
        <p:nvSpPr>
          <p:cNvPr id="22" name="Google Shape;1558;p115">
            <a:extLst>
              <a:ext uri="{FF2B5EF4-FFF2-40B4-BE49-F238E27FC236}">
                <a16:creationId xmlns:a16="http://schemas.microsoft.com/office/drawing/2014/main" id="{C95F2E8F-65F4-C8AF-2823-3C35528FD317}"/>
              </a:ext>
            </a:extLst>
          </p:cNvPr>
          <p:cNvSpPr/>
          <p:nvPr/>
        </p:nvSpPr>
        <p:spPr>
          <a:xfrm rot="10800000">
            <a:off x="9180464" y="5982081"/>
            <a:ext cx="185401" cy="234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00" y="0"/>
                  <a:pt x="21600" y="10800"/>
                  <a:pt x="21600" y="21600"/>
                </a:cubicBezTo>
              </a:path>
            </a:pathLst>
          </a:custGeom>
          <a:ln w="12700">
            <a:solidFill>
              <a:srgbClr val="C00000"/>
            </a:solidFill>
            <a:tailEnd type="triangle"/>
          </a:ln>
        </p:spPr>
        <p:txBody>
          <a:bodyPr lIns="0" tIns="0" rIns="0" bIns="0"/>
          <a:lstStyle/>
          <a:p>
            <a:pPr>
              <a:defRPr sz="2800">
                <a:solidFill>
                  <a:srgbClr val="131313"/>
                </a:solidFill>
                <a:latin typeface="Arial"/>
                <a:ea typeface="Arial"/>
                <a:cs typeface="Arial"/>
                <a:sym typeface="Arial"/>
              </a:defRPr>
            </a:pPr>
            <a:endParaRPr sz="1400" dirty="0">
              <a:latin typeface="Raleway" pitchFamily="2" charset="0"/>
            </a:endParaRPr>
          </a:p>
        </p:txBody>
      </p:sp>
      <p:sp>
        <p:nvSpPr>
          <p:cNvPr id="25" name="Google Shape;1533;p114">
            <a:extLst>
              <a:ext uri="{FF2B5EF4-FFF2-40B4-BE49-F238E27FC236}">
                <a16:creationId xmlns:a16="http://schemas.microsoft.com/office/drawing/2014/main" id="{4EAD5FCC-4217-4F2C-55A5-4E3C358B2E64}"/>
              </a:ext>
            </a:extLst>
          </p:cNvPr>
          <p:cNvSpPr txBox="1"/>
          <p:nvPr/>
        </p:nvSpPr>
        <p:spPr>
          <a:xfrm>
            <a:off x="1242646" y="5240931"/>
            <a:ext cx="3423139" cy="4616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00" tIns="45700" rIns="45700" bIns="45700">
            <a:spAutoFit/>
          </a:bodyPr>
          <a:lstStyle>
            <a:lvl1pPr defTabSz="1828800">
              <a:lnSpc>
                <a:spcPct val="100000"/>
              </a:lnSpc>
              <a:spcBef>
                <a:spcPts val="0"/>
              </a:spcBef>
              <a:defRPr sz="3600">
                <a:latin typeface="Helvetica"/>
                <a:ea typeface="Helvetica"/>
                <a:cs typeface="Helvetica"/>
                <a:sym typeface="Helvetica"/>
              </a:defRPr>
            </a:lvl1pPr>
          </a:lstStyle>
          <a:p>
            <a:r>
              <a:rPr lang="en-CA" sz="2400" dirty="0">
                <a:solidFill>
                  <a:srgbClr val="FF0000"/>
                </a:solidFill>
                <a:latin typeface="Raleway" pitchFamily="2" charset="0"/>
              </a:rPr>
              <a:t>Nulling</a:t>
            </a:r>
            <a:r>
              <a:rPr sz="2400" dirty="0">
                <a:latin typeface="Raleway" pitchFamily="2" charset="0"/>
              </a:rPr>
              <a:t> Interferometer</a:t>
            </a:r>
          </a:p>
        </p:txBody>
      </p:sp>
      <p:sp>
        <p:nvSpPr>
          <p:cNvPr id="35" name="Google Shape;1528;p114">
            <a:extLst>
              <a:ext uri="{FF2B5EF4-FFF2-40B4-BE49-F238E27FC236}">
                <a16:creationId xmlns:a16="http://schemas.microsoft.com/office/drawing/2014/main" id="{8B4F859F-F266-B36A-BEC1-AC637864C7E3}"/>
              </a:ext>
            </a:extLst>
          </p:cNvPr>
          <p:cNvSpPr/>
          <p:nvPr/>
        </p:nvSpPr>
        <p:spPr>
          <a:xfrm>
            <a:off x="8404197" y="730942"/>
            <a:ext cx="390301" cy="390301"/>
          </a:xfrm>
          <a:prstGeom prst="star5">
            <a:avLst>
              <a:gd name="adj" fmla="val 19098"/>
              <a:gd name="hf" fmla="val 105146"/>
              <a:gd name="vf" fmla="val 110557"/>
            </a:avLst>
          </a:prstGeom>
          <a:solidFill>
            <a:srgbClr val="FF0000"/>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sp>
        <p:nvSpPr>
          <p:cNvPr id="36" name="Google Shape;1530;p114">
            <a:extLst>
              <a:ext uri="{FF2B5EF4-FFF2-40B4-BE49-F238E27FC236}">
                <a16:creationId xmlns:a16="http://schemas.microsoft.com/office/drawing/2014/main" id="{2ECBC232-0F1E-359F-C75D-D5DDC43BBDC6}"/>
              </a:ext>
            </a:extLst>
          </p:cNvPr>
          <p:cNvSpPr/>
          <p:nvPr/>
        </p:nvSpPr>
        <p:spPr>
          <a:xfrm>
            <a:off x="9425111" y="783497"/>
            <a:ext cx="337501" cy="337501"/>
          </a:xfrm>
          <a:prstGeom prst="ellipse">
            <a:avLst/>
          </a:prstGeom>
          <a:solidFill>
            <a:srgbClr val="4BAFBC"/>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cxnSp>
        <p:nvCxnSpPr>
          <p:cNvPr id="39" name="Straight Arrow Connector 38">
            <a:extLst>
              <a:ext uri="{FF2B5EF4-FFF2-40B4-BE49-F238E27FC236}">
                <a16:creationId xmlns:a16="http://schemas.microsoft.com/office/drawing/2014/main" id="{911D4F89-0A01-3882-0F89-D814529C4E5F}"/>
              </a:ext>
            </a:extLst>
          </p:cNvPr>
          <p:cNvCxnSpPr>
            <a:cxnSpLocks/>
          </p:cNvCxnSpPr>
          <p:nvPr/>
        </p:nvCxnSpPr>
        <p:spPr>
          <a:xfrm flipH="1">
            <a:off x="7321545" y="1120998"/>
            <a:ext cx="1126760" cy="25510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DA698F7C-6310-7F85-A74A-C649D1E6F16C}"/>
              </a:ext>
            </a:extLst>
          </p:cNvPr>
          <p:cNvCxnSpPr>
            <a:cxnSpLocks/>
          </p:cNvCxnSpPr>
          <p:nvPr/>
        </p:nvCxnSpPr>
        <p:spPr>
          <a:xfrm>
            <a:off x="8710711" y="1143853"/>
            <a:ext cx="1178837" cy="253406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34B47CD-3A0F-5265-9124-A52FB742CE67}"/>
              </a:ext>
            </a:extLst>
          </p:cNvPr>
          <p:cNvCxnSpPr>
            <a:cxnSpLocks/>
          </p:cNvCxnSpPr>
          <p:nvPr/>
        </p:nvCxnSpPr>
        <p:spPr>
          <a:xfrm flipH="1">
            <a:off x="7321545" y="1120998"/>
            <a:ext cx="2097313" cy="252844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E86CFB2-C318-DED5-28A6-8A4BC44651BA}"/>
              </a:ext>
            </a:extLst>
          </p:cNvPr>
          <p:cNvCxnSpPr>
            <a:cxnSpLocks/>
          </p:cNvCxnSpPr>
          <p:nvPr/>
        </p:nvCxnSpPr>
        <p:spPr>
          <a:xfrm>
            <a:off x="9681264" y="1143608"/>
            <a:ext cx="208284" cy="250583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9" name="Google Shape;1528;p114">
            <a:extLst>
              <a:ext uri="{FF2B5EF4-FFF2-40B4-BE49-F238E27FC236}">
                <a16:creationId xmlns:a16="http://schemas.microsoft.com/office/drawing/2014/main" id="{9777AE27-3FB4-E55F-C1A2-171773C3473E}"/>
              </a:ext>
            </a:extLst>
          </p:cNvPr>
          <p:cNvSpPr/>
          <p:nvPr/>
        </p:nvSpPr>
        <p:spPr>
          <a:xfrm rot="19541399">
            <a:off x="2783884" y="3071697"/>
            <a:ext cx="340661" cy="342879"/>
          </a:xfrm>
          <a:prstGeom prst="star5">
            <a:avLst>
              <a:gd name="adj" fmla="val 19098"/>
              <a:gd name="hf" fmla="val 105146"/>
              <a:gd name="vf" fmla="val 110557"/>
            </a:avLst>
          </a:prstGeom>
          <a:solidFill>
            <a:srgbClr val="FF0000"/>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sp>
        <p:nvSpPr>
          <p:cNvPr id="4" name="TextBox 3">
            <a:extLst>
              <a:ext uri="{FF2B5EF4-FFF2-40B4-BE49-F238E27FC236}">
                <a16:creationId xmlns:a16="http://schemas.microsoft.com/office/drawing/2014/main" id="{6C7CF7AC-3CB9-C1B9-2482-D6F4D4C8A91C}"/>
              </a:ext>
            </a:extLst>
          </p:cNvPr>
          <p:cNvSpPr txBox="1"/>
          <p:nvPr/>
        </p:nvSpPr>
        <p:spPr>
          <a:xfrm>
            <a:off x="7280136" y="738974"/>
            <a:ext cx="1484695" cy="338554"/>
          </a:xfrm>
          <a:prstGeom prst="rect">
            <a:avLst/>
          </a:prstGeom>
          <a:noFill/>
        </p:spPr>
        <p:txBody>
          <a:bodyPr wrap="square" rtlCol="0">
            <a:spAutoFit/>
          </a:bodyPr>
          <a:lstStyle/>
          <a:p>
            <a:pPr algn="ctr"/>
            <a:r>
              <a:rPr lang="en-US" sz="1600" dirty="0">
                <a:solidFill>
                  <a:srgbClr val="FF0000"/>
                </a:solidFill>
                <a:latin typeface="Raleway" pitchFamily="2" charset="0"/>
              </a:rPr>
              <a:t>Star</a:t>
            </a:r>
            <a:endParaRPr lang="en-CA" sz="1600" dirty="0">
              <a:solidFill>
                <a:srgbClr val="FF0000"/>
              </a:solidFill>
              <a:latin typeface="Raleway" pitchFamily="2" charset="0"/>
            </a:endParaRPr>
          </a:p>
        </p:txBody>
      </p:sp>
      <p:sp>
        <p:nvSpPr>
          <p:cNvPr id="14" name="TextBox 13">
            <a:extLst>
              <a:ext uri="{FF2B5EF4-FFF2-40B4-BE49-F238E27FC236}">
                <a16:creationId xmlns:a16="http://schemas.microsoft.com/office/drawing/2014/main" id="{B90041F9-5BA0-69C8-41CC-B8E100AC80E6}"/>
              </a:ext>
            </a:extLst>
          </p:cNvPr>
          <p:cNvSpPr txBox="1"/>
          <p:nvPr/>
        </p:nvSpPr>
        <p:spPr>
          <a:xfrm>
            <a:off x="9563566" y="761584"/>
            <a:ext cx="1417761" cy="338554"/>
          </a:xfrm>
          <a:prstGeom prst="rect">
            <a:avLst/>
          </a:prstGeom>
          <a:noFill/>
        </p:spPr>
        <p:txBody>
          <a:bodyPr wrap="square" rtlCol="0">
            <a:spAutoFit/>
          </a:bodyPr>
          <a:lstStyle/>
          <a:p>
            <a:pPr algn="ctr"/>
            <a:r>
              <a:rPr lang="en-US" sz="1600" dirty="0">
                <a:solidFill>
                  <a:schemeClr val="accent1"/>
                </a:solidFill>
                <a:latin typeface="Raleway" pitchFamily="2" charset="0"/>
              </a:rPr>
              <a:t>Planet</a:t>
            </a:r>
            <a:endParaRPr lang="en-CA" sz="1600" dirty="0">
              <a:solidFill>
                <a:schemeClr val="accent1"/>
              </a:solidFill>
              <a:latin typeface="Raleway" pitchFamily="2" charset="0"/>
            </a:endParaRPr>
          </a:p>
        </p:txBody>
      </p:sp>
      <p:sp>
        <p:nvSpPr>
          <p:cNvPr id="16" name="Google Shape;1530;p114">
            <a:extLst>
              <a:ext uri="{FF2B5EF4-FFF2-40B4-BE49-F238E27FC236}">
                <a16:creationId xmlns:a16="http://schemas.microsoft.com/office/drawing/2014/main" id="{BF7DBC64-D4C0-DFD9-7574-7E9A610D328D}"/>
              </a:ext>
            </a:extLst>
          </p:cNvPr>
          <p:cNvSpPr/>
          <p:nvPr/>
        </p:nvSpPr>
        <p:spPr>
          <a:xfrm>
            <a:off x="3173498" y="2759529"/>
            <a:ext cx="192909" cy="190707"/>
          </a:xfrm>
          <a:prstGeom prst="ellipse">
            <a:avLst/>
          </a:prstGeom>
          <a:solidFill>
            <a:srgbClr val="4BAFBC"/>
          </a:solidFill>
          <a:ln w="12700">
            <a:miter lim="400000"/>
          </a:ln>
        </p:spPr>
        <p:txBody>
          <a:bodyPr lIns="0" tIns="0" rIns="0" bIns="0" anchor="ctr"/>
          <a:lstStyle/>
          <a:p>
            <a:pPr algn="ctr">
              <a:defRPr sz="2800">
                <a:solidFill>
                  <a:srgbClr val="FFFFFF"/>
                </a:solidFill>
                <a:latin typeface="Arial"/>
                <a:ea typeface="Arial"/>
                <a:cs typeface="Arial"/>
                <a:sym typeface="Arial"/>
              </a:defRPr>
            </a:pPr>
            <a:endParaRPr sz="1400" dirty="0">
              <a:latin typeface="Raleway" pitchFamily="2" charset="0"/>
            </a:endParaRPr>
          </a:p>
        </p:txBody>
      </p:sp>
      <p:sp>
        <p:nvSpPr>
          <p:cNvPr id="18" name="Google Shape;1523;p114">
            <a:extLst>
              <a:ext uri="{FF2B5EF4-FFF2-40B4-BE49-F238E27FC236}">
                <a16:creationId xmlns:a16="http://schemas.microsoft.com/office/drawing/2014/main" id="{91001EB8-2A34-DE60-3EB9-008EA50A343B}"/>
              </a:ext>
            </a:extLst>
          </p:cNvPr>
          <p:cNvSpPr txBox="1"/>
          <p:nvPr/>
        </p:nvSpPr>
        <p:spPr>
          <a:xfrm>
            <a:off x="10053040" y="5669420"/>
            <a:ext cx="1050269" cy="33851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00" tIns="45700" rIns="45700" bIns="45700" numCol="1" anchor="t">
            <a:spAutoFit/>
          </a:bodyPr>
          <a:lstStyle>
            <a:lvl1pPr defTabSz="1828800">
              <a:lnSpc>
                <a:spcPct val="100000"/>
              </a:lnSpc>
              <a:spcBef>
                <a:spcPts val="0"/>
              </a:spcBef>
              <a:defRPr sz="2200">
                <a:solidFill>
                  <a:srgbClr val="7F7F7F"/>
                </a:solidFill>
                <a:latin typeface="Helvetica"/>
                <a:ea typeface="Helvetica"/>
                <a:cs typeface="Helvetica"/>
                <a:sym typeface="Helvetica"/>
              </a:defRPr>
            </a:lvl1pPr>
          </a:lstStyle>
          <a:p>
            <a:r>
              <a:rPr sz="1600" dirty="0">
                <a:latin typeface="Raleway" pitchFamily="2" charset="0"/>
              </a:rPr>
              <a:t>D. Rouan</a:t>
            </a:r>
          </a:p>
        </p:txBody>
      </p:sp>
      <p:sp>
        <p:nvSpPr>
          <p:cNvPr id="9" name="Shape 1">
            <a:extLst>
              <a:ext uri="{FF2B5EF4-FFF2-40B4-BE49-F238E27FC236}">
                <a16:creationId xmlns:a16="http://schemas.microsoft.com/office/drawing/2014/main" id="{D0274DDF-4253-67E2-700C-F8CFD98FE943}"/>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15" name="TextBox 14">
            <a:extLst>
              <a:ext uri="{FF2B5EF4-FFF2-40B4-BE49-F238E27FC236}">
                <a16:creationId xmlns:a16="http://schemas.microsoft.com/office/drawing/2014/main" id="{9FE600C5-1B1F-415F-DC85-455ADB34C44E}"/>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9" name="TextBox 18">
            <a:extLst>
              <a:ext uri="{FF2B5EF4-FFF2-40B4-BE49-F238E27FC236}">
                <a16:creationId xmlns:a16="http://schemas.microsoft.com/office/drawing/2014/main" id="{194BE971-4624-C8A6-E41D-A52195C01744}"/>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24" name="TextBox 23">
            <a:extLst>
              <a:ext uri="{FF2B5EF4-FFF2-40B4-BE49-F238E27FC236}">
                <a16:creationId xmlns:a16="http://schemas.microsoft.com/office/drawing/2014/main" id="{8304B970-CE83-49BE-D338-80AB9EC8B80F}"/>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7" name="TextBox 26">
            <a:extLst>
              <a:ext uri="{FF2B5EF4-FFF2-40B4-BE49-F238E27FC236}">
                <a16:creationId xmlns:a16="http://schemas.microsoft.com/office/drawing/2014/main" id="{D3E1B540-4B4C-7228-A066-7C16321C74B9}"/>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29" name="TextBox 28">
            <a:extLst>
              <a:ext uri="{FF2B5EF4-FFF2-40B4-BE49-F238E27FC236}">
                <a16:creationId xmlns:a16="http://schemas.microsoft.com/office/drawing/2014/main" id="{5D1189C6-8008-C332-0A84-CCB54F106102}"/>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1" name="TextBox 30">
            <a:extLst>
              <a:ext uri="{FF2B5EF4-FFF2-40B4-BE49-F238E27FC236}">
                <a16:creationId xmlns:a16="http://schemas.microsoft.com/office/drawing/2014/main" id="{5533C777-B952-9B6A-E4BD-3354712A99B5}"/>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1998574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EA39662D-30A3-DAB9-1EA5-B2F6D7B5AC64}"/>
            </a:ext>
          </a:extLst>
        </p:cNvPr>
        <p:cNvGrpSpPr/>
        <p:nvPr/>
      </p:nvGrpSpPr>
      <p:grpSpPr>
        <a:xfrm>
          <a:off x="0" y="0"/>
          <a:ext cx="0" cy="0"/>
          <a:chOff x="0" y="0"/>
          <a:chExt cx="0" cy="0"/>
        </a:xfrm>
      </p:grpSpPr>
      <p:sp>
        <p:nvSpPr>
          <p:cNvPr id="58" name="Shape 37">
            <a:extLst>
              <a:ext uri="{FF2B5EF4-FFF2-40B4-BE49-F238E27FC236}">
                <a16:creationId xmlns:a16="http://schemas.microsoft.com/office/drawing/2014/main" id="{732E4456-4A86-A0E7-40FE-8C9BCDF5A2DD}"/>
              </a:ext>
            </a:extLst>
          </p:cNvPr>
          <p:cNvSpPr/>
          <p:nvPr/>
        </p:nvSpPr>
        <p:spPr>
          <a:xfrm>
            <a:off x="198919" y="1405487"/>
            <a:ext cx="5639907" cy="5262275"/>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pic>
        <p:nvPicPr>
          <p:cNvPr id="36" name="Picture 35">
            <a:extLst>
              <a:ext uri="{FF2B5EF4-FFF2-40B4-BE49-F238E27FC236}">
                <a16:creationId xmlns:a16="http://schemas.microsoft.com/office/drawing/2014/main" id="{DA0288B2-12DE-BC42-2904-2508D32286AB}"/>
              </a:ext>
            </a:extLst>
          </p:cNvPr>
          <p:cNvPicPr>
            <a:picLocks noChangeAspect="1"/>
          </p:cNvPicPr>
          <p:nvPr/>
        </p:nvPicPr>
        <p:blipFill>
          <a:blip r:embed="rId3"/>
          <a:stretch>
            <a:fillRect/>
          </a:stretch>
        </p:blipFill>
        <p:spPr>
          <a:xfrm>
            <a:off x="233033" y="3079856"/>
            <a:ext cx="5571678" cy="3381062"/>
          </a:xfrm>
          <a:prstGeom prst="rect">
            <a:avLst/>
          </a:prstGeom>
        </p:spPr>
      </p:pic>
      <p:pic>
        <p:nvPicPr>
          <p:cNvPr id="44" name="Google Shape;57;p13">
            <a:extLst>
              <a:ext uri="{FF2B5EF4-FFF2-40B4-BE49-F238E27FC236}">
                <a16:creationId xmlns:a16="http://schemas.microsoft.com/office/drawing/2014/main" id="{AD586FC2-62C2-BD74-EBA4-09258A284E31}"/>
              </a:ext>
            </a:extLst>
          </p:cNvPr>
          <p:cNvPicPr preferRelativeResize="0"/>
          <p:nvPr/>
        </p:nvPicPr>
        <p:blipFill>
          <a:blip r:embed="rId4">
            <a:alphaModFix/>
          </a:blip>
          <a:stretch>
            <a:fillRect/>
          </a:stretch>
        </p:blipFill>
        <p:spPr>
          <a:xfrm>
            <a:off x="10739418" y="83622"/>
            <a:ext cx="1540523" cy="1091414"/>
          </a:xfrm>
          <a:prstGeom prst="rect">
            <a:avLst/>
          </a:prstGeom>
          <a:noFill/>
          <a:ln>
            <a:noFill/>
          </a:ln>
        </p:spPr>
      </p:pic>
      <p:pic>
        <p:nvPicPr>
          <p:cNvPr id="3078" name="Picture 6">
            <a:extLst>
              <a:ext uri="{FF2B5EF4-FFF2-40B4-BE49-F238E27FC236}">
                <a16:creationId xmlns:a16="http://schemas.microsoft.com/office/drawing/2014/main" id="{A30EEF76-05DF-7CE4-E784-6F45962082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795" y="2423842"/>
            <a:ext cx="5210175" cy="642758"/>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BADE248E-75FC-782C-33AB-1DFC4A08DB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1075" y="2001361"/>
            <a:ext cx="1476375" cy="360769"/>
          </a:xfrm>
          <a:prstGeom prst="rect">
            <a:avLst/>
          </a:prstGeom>
          <a:noFill/>
          <a:extLst>
            <a:ext uri="{909E8E84-426E-40DD-AFC4-6F175D3DCCD1}">
              <a14:hiddenFill xmlns:a14="http://schemas.microsoft.com/office/drawing/2010/main">
                <a:solidFill>
                  <a:srgbClr val="FFFFFF"/>
                </a:solidFill>
              </a14:hiddenFill>
            </a:ext>
          </a:extLst>
        </p:spPr>
      </p:pic>
      <p:sp>
        <p:nvSpPr>
          <p:cNvPr id="50" name="Google Shape;64;p14">
            <a:extLst>
              <a:ext uri="{FF2B5EF4-FFF2-40B4-BE49-F238E27FC236}">
                <a16:creationId xmlns:a16="http://schemas.microsoft.com/office/drawing/2014/main" id="{095EC3E2-EAAD-A27E-B3B4-9C518AD54D2B}"/>
              </a:ext>
            </a:extLst>
          </p:cNvPr>
          <p:cNvSpPr txBox="1"/>
          <p:nvPr/>
        </p:nvSpPr>
        <p:spPr>
          <a:xfrm>
            <a:off x="47626" y="909312"/>
            <a:ext cx="5791200" cy="482919"/>
          </a:xfrm>
          <a:prstGeom prst="rect">
            <a:avLst/>
          </a:prstGeom>
          <a:noFill/>
          <a:ln>
            <a:noFill/>
          </a:ln>
        </p:spPr>
        <p:txBody>
          <a:bodyPr spcFirstLastPara="1" wrap="square" lIns="121900" tIns="121900" rIns="121900" bIns="121900" anchor="t" anchorCtr="0">
            <a:noAutofit/>
          </a:bodyPr>
          <a:lstStyle/>
          <a:p>
            <a:pPr algn="ctr"/>
            <a:r>
              <a:rPr lang="en" sz="2000" dirty="0">
                <a:solidFill>
                  <a:srgbClr val="4BAFBC"/>
                </a:solidFill>
                <a:latin typeface="Raleway" pitchFamily="2" charset="0"/>
                <a:ea typeface="Times New Roman"/>
                <a:cs typeface="Times New Roman"/>
                <a:sym typeface="Times New Roman"/>
              </a:rPr>
              <a:t>Optical Path Difference / Phase Mismatch</a:t>
            </a:r>
            <a:endParaRPr sz="2000" dirty="0">
              <a:solidFill>
                <a:srgbClr val="4BAFBC"/>
              </a:solidFill>
              <a:latin typeface="Raleway" pitchFamily="2" charset="0"/>
              <a:ea typeface="Times New Roman"/>
              <a:cs typeface="Times New Roman"/>
              <a:sym typeface="Times New Roman"/>
            </a:endParaRPr>
          </a:p>
        </p:txBody>
      </p:sp>
      <p:sp>
        <p:nvSpPr>
          <p:cNvPr id="4" name="Shape 1">
            <a:extLst>
              <a:ext uri="{FF2B5EF4-FFF2-40B4-BE49-F238E27FC236}">
                <a16:creationId xmlns:a16="http://schemas.microsoft.com/office/drawing/2014/main" id="{AE2FA495-5BB9-1078-5FB8-7E0BCBCBA080}"/>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6" name="TextBox 5">
            <a:extLst>
              <a:ext uri="{FF2B5EF4-FFF2-40B4-BE49-F238E27FC236}">
                <a16:creationId xmlns:a16="http://schemas.microsoft.com/office/drawing/2014/main" id="{E97F668E-E1E6-7146-8AB1-7FEBB7A65793}"/>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8" name="TextBox 7">
            <a:extLst>
              <a:ext uri="{FF2B5EF4-FFF2-40B4-BE49-F238E27FC236}">
                <a16:creationId xmlns:a16="http://schemas.microsoft.com/office/drawing/2014/main" id="{A0561BFE-29D0-ADC4-70A5-70ADF79B7227}"/>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0" name="TextBox 9">
            <a:extLst>
              <a:ext uri="{FF2B5EF4-FFF2-40B4-BE49-F238E27FC236}">
                <a16:creationId xmlns:a16="http://schemas.microsoft.com/office/drawing/2014/main" id="{C615E00A-2356-D7A0-9621-C61C4D62EB7F}"/>
              </a:ext>
            </a:extLst>
          </p:cNvPr>
          <p:cNvSpPr txBox="1"/>
          <p:nvPr/>
        </p:nvSpPr>
        <p:spPr>
          <a:xfrm>
            <a:off x="3727450" y="10093"/>
            <a:ext cx="1339850" cy="400110"/>
          </a:xfrm>
          <a:prstGeom prst="rect">
            <a:avLst/>
          </a:prstGeom>
          <a:noFill/>
        </p:spPr>
        <p:txBody>
          <a:bodyPr wrap="square" rtlCol="0">
            <a:spAutoFit/>
          </a:bodyPr>
          <a:lstStyle/>
          <a:p>
            <a:pPr algn="ctr"/>
            <a:r>
              <a:rPr lang="en-CA" sz="2000" dirty="0">
                <a:latin typeface="Raleway" pitchFamily="2" charset="0"/>
              </a:rPr>
              <a:t>Problem</a:t>
            </a:r>
          </a:p>
        </p:txBody>
      </p:sp>
      <p:sp>
        <p:nvSpPr>
          <p:cNvPr id="12" name="TextBox 11">
            <a:extLst>
              <a:ext uri="{FF2B5EF4-FFF2-40B4-BE49-F238E27FC236}">
                <a16:creationId xmlns:a16="http://schemas.microsoft.com/office/drawing/2014/main" id="{D8833AD2-F7A9-7967-EA34-3C7096286A3F}"/>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4" name="TextBox 13">
            <a:extLst>
              <a:ext uri="{FF2B5EF4-FFF2-40B4-BE49-F238E27FC236}">
                <a16:creationId xmlns:a16="http://schemas.microsoft.com/office/drawing/2014/main" id="{88106D4B-11BD-FD87-5293-5F252C100372}"/>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6" name="TextBox 15">
            <a:extLst>
              <a:ext uri="{FF2B5EF4-FFF2-40B4-BE49-F238E27FC236}">
                <a16:creationId xmlns:a16="http://schemas.microsoft.com/office/drawing/2014/main" id="{480C948B-F4CA-0BAD-EDC2-8343795A9977}"/>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pic>
        <p:nvPicPr>
          <p:cNvPr id="2" name="Picture 1">
            <a:extLst>
              <a:ext uri="{FF2B5EF4-FFF2-40B4-BE49-F238E27FC236}">
                <a16:creationId xmlns:a16="http://schemas.microsoft.com/office/drawing/2014/main" id="{452141CF-EAF4-A607-AE0C-B6E11983F40A}"/>
              </a:ext>
            </a:extLst>
          </p:cNvPr>
          <p:cNvPicPr>
            <a:picLocks noChangeAspect="1"/>
          </p:cNvPicPr>
          <p:nvPr/>
        </p:nvPicPr>
        <p:blipFill>
          <a:blip r:embed="rId7"/>
          <a:stretch>
            <a:fillRect/>
          </a:stretch>
        </p:blipFill>
        <p:spPr>
          <a:xfrm>
            <a:off x="525576" y="1472328"/>
            <a:ext cx="5026394" cy="360769"/>
          </a:xfrm>
          <a:prstGeom prst="rect">
            <a:avLst/>
          </a:prstGeom>
        </p:spPr>
      </p:pic>
      <p:sp>
        <p:nvSpPr>
          <p:cNvPr id="7" name="Slide Number Placeholder 4">
            <a:extLst>
              <a:ext uri="{FF2B5EF4-FFF2-40B4-BE49-F238E27FC236}">
                <a16:creationId xmlns:a16="http://schemas.microsoft.com/office/drawing/2014/main" id="{12AAF5DD-4383-8D15-9C60-A891D7676EB8}"/>
              </a:ext>
            </a:extLst>
          </p:cNvPr>
          <p:cNvSpPr>
            <a:spLocks noGrp="1"/>
          </p:cNvSpPr>
          <p:nvPr>
            <p:ph type="sldNum" sz="quarter" idx="12"/>
          </p:nvPr>
        </p:nvSpPr>
        <p:spPr>
          <a:xfrm>
            <a:off x="9448800" y="6488668"/>
            <a:ext cx="2743200" cy="365125"/>
          </a:xfrm>
        </p:spPr>
        <p:txBody>
          <a:bodyPr/>
          <a:lstStyle/>
          <a:p>
            <a:r>
              <a:rPr lang="en-US" sz="1600" dirty="0"/>
              <a:t>7</a:t>
            </a:r>
            <a:endParaRPr lang="en-CA" sz="1600" dirty="0"/>
          </a:p>
        </p:txBody>
      </p:sp>
    </p:spTree>
    <p:extLst>
      <p:ext uri="{BB962C8B-B14F-4D97-AF65-F5344CB8AC3E}">
        <p14:creationId xmlns:p14="http://schemas.microsoft.com/office/powerpoint/2010/main" val="297897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B5CBED43-C4C9-AF6B-E5DF-D385C9E00849}"/>
            </a:ext>
          </a:extLst>
        </p:cNvPr>
        <p:cNvGrpSpPr/>
        <p:nvPr/>
      </p:nvGrpSpPr>
      <p:grpSpPr>
        <a:xfrm>
          <a:off x="0" y="0"/>
          <a:ext cx="0" cy="0"/>
          <a:chOff x="0" y="0"/>
          <a:chExt cx="0" cy="0"/>
        </a:xfrm>
      </p:grpSpPr>
      <p:sp>
        <p:nvSpPr>
          <p:cNvPr id="60" name="Shape 37">
            <a:extLst>
              <a:ext uri="{FF2B5EF4-FFF2-40B4-BE49-F238E27FC236}">
                <a16:creationId xmlns:a16="http://schemas.microsoft.com/office/drawing/2014/main" id="{0DDBA53F-8E2C-47F1-53B8-3087962C0F3C}"/>
              </a:ext>
            </a:extLst>
          </p:cNvPr>
          <p:cNvSpPr/>
          <p:nvPr/>
        </p:nvSpPr>
        <p:spPr>
          <a:xfrm>
            <a:off x="5943529" y="1405487"/>
            <a:ext cx="6049549" cy="5262275"/>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sp>
        <p:nvSpPr>
          <p:cNvPr id="58" name="Shape 37">
            <a:extLst>
              <a:ext uri="{FF2B5EF4-FFF2-40B4-BE49-F238E27FC236}">
                <a16:creationId xmlns:a16="http://schemas.microsoft.com/office/drawing/2014/main" id="{36FF3956-901E-B6C8-931F-7C3E8B150B12}"/>
              </a:ext>
            </a:extLst>
          </p:cNvPr>
          <p:cNvSpPr/>
          <p:nvPr/>
        </p:nvSpPr>
        <p:spPr>
          <a:xfrm>
            <a:off x="198919" y="1405487"/>
            <a:ext cx="5639907" cy="5262275"/>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pic>
        <p:nvPicPr>
          <p:cNvPr id="30" name="Picture 29">
            <a:extLst>
              <a:ext uri="{FF2B5EF4-FFF2-40B4-BE49-F238E27FC236}">
                <a16:creationId xmlns:a16="http://schemas.microsoft.com/office/drawing/2014/main" id="{EA93E799-20B4-0DFD-A769-37440A65559A}"/>
              </a:ext>
            </a:extLst>
          </p:cNvPr>
          <p:cNvPicPr>
            <a:picLocks noChangeAspect="1"/>
          </p:cNvPicPr>
          <p:nvPr/>
        </p:nvPicPr>
        <p:blipFill>
          <a:blip r:embed="rId3"/>
          <a:stretch>
            <a:fillRect/>
          </a:stretch>
        </p:blipFill>
        <p:spPr>
          <a:xfrm>
            <a:off x="5968976" y="3066600"/>
            <a:ext cx="5955874" cy="3426599"/>
          </a:xfrm>
          <a:prstGeom prst="rect">
            <a:avLst/>
          </a:prstGeom>
        </p:spPr>
      </p:pic>
      <p:pic>
        <p:nvPicPr>
          <p:cNvPr id="36" name="Picture 35">
            <a:extLst>
              <a:ext uri="{FF2B5EF4-FFF2-40B4-BE49-F238E27FC236}">
                <a16:creationId xmlns:a16="http://schemas.microsoft.com/office/drawing/2014/main" id="{DF6530BD-C2C0-3395-285A-A1204E7B11EF}"/>
              </a:ext>
            </a:extLst>
          </p:cNvPr>
          <p:cNvPicPr>
            <a:picLocks noChangeAspect="1"/>
          </p:cNvPicPr>
          <p:nvPr/>
        </p:nvPicPr>
        <p:blipFill>
          <a:blip r:embed="rId4"/>
          <a:stretch>
            <a:fillRect/>
          </a:stretch>
        </p:blipFill>
        <p:spPr>
          <a:xfrm>
            <a:off x="233033" y="3089368"/>
            <a:ext cx="5571678" cy="3381062"/>
          </a:xfrm>
          <a:prstGeom prst="rect">
            <a:avLst/>
          </a:prstGeom>
        </p:spPr>
      </p:pic>
      <p:pic>
        <p:nvPicPr>
          <p:cNvPr id="44" name="Google Shape;57;p13">
            <a:extLst>
              <a:ext uri="{FF2B5EF4-FFF2-40B4-BE49-F238E27FC236}">
                <a16:creationId xmlns:a16="http://schemas.microsoft.com/office/drawing/2014/main" id="{4D6358D9-CCFD-5CCE-47B7-618CBC00CE91}"/>
              </a:ext>
            </a:extLst>
          </p:cNvPr>
          <p:cNvPicPr preferRelativeResize="0"/>
          <p:nvPr/>
        </p:nvPicPr>
        <p:blipFill>
          <a:blip r:embed="rId5">
            <a:alphaModFix/>
          </a:blip>
          <a:stretch>
            <a:fillRect/>
          </a:stretch>
        </p:blipFill>
        <p:spPr>
          <a:xfrm>
            <a:off x="10739418" y="83622"/>
            <a:ext cx="1540523" cy="1091414"/>
          </a:xfrm>
          <a:prstGeom prst="rect">
            <a:avLst/>
          </a:prstGeom>
          <a:noFill/>
          <a:ln>
            <a:noFill/>
          </a:ln>
        </p:spPr>
      </p:pic>
      <p:pic>
        <p:nvPicPr>
          <p:cNvPr id="3078" name="Picture 6">
            <a:extLst>
              <a:ext uri="{FF2B5EF4-FFF2-40B4-BE49-F238E27FC236}">
                <a16:creationId xmlns:a16="http://schemas.microsoft.com/office/drawing/2014/main" id="{C5F53C3E-A268-9FAC-DA9A-C32219E6D6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795" y="2423842"/>
            <a:ext cx="5210175" cy="64275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88123BBF-41C9-0BDA-0460-761FF21635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6329" y="2352464"/>
            <a:ext cx="5673876" cy="42795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9E4BEBAB-CECB-2A4B-F4CE-45D28D1D9A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1075" y="2001361"/>
            <a:ext cx="1476375" cy="360769"/>
          </a:xfrm>
          <a:prstGeom prst="rect">
            <a:avLst/>
          </a:prstGeom>
          <a:noFill/>
          <a:extLst>
            <a:ext uri="{909E8E84-426E-40DD-AFC4-6F175D3DCCD1}">
              <a14:hiddenFill xmlns:a14="http://schemas.microsoft.com/office/drawing/2010/main">
                <a:solidFill>
                  <a:srgbClr val="FFFFFF"/>
                </a:solidFill>
              </a14:hiddenFill>
            </a:ext>
          </a:extLst>
        </p:spPr>
      </p:pic>
      <p:sp>
        <p:nvSpPr>
          <p:cNvPr id="50" name="Google Shape;64;p14">
            <a:extLst>
              <a:ext uri="{FF2B5EF4-FFF2-40B4-BE49-F238E27FC236}">
                <a16:creationId xmlns:a16="http://schemas.microsoft.com/office/drawing/2014/main" id="{92E73090-F792-CB46-15BA-91A0C2092498}"/>
              </a:ext>
            </a:extLst>
          </p:cNvPr>
          <p:cNvSpPr txBox="1"/>
          <p:nvPr/>
        </p:nvSpPr>
        <p:spPr>
          <a:xfrm>
            <a:off x="47626" y="909312"/>
            <a:ext cx="5791200" cy="482919"/>
          </a:xfrm>
          <a:prstGeom prst="rect">
            <a:avLst/>
          </a:prstGeom>
          <a:noFill/>
          <a:ln>
            <a:noFill/>
          </a:ln>
        </p:spPr>
        <p:txBody>
          <a:bodyPr spcFirstLastPara="1" wrap="square" lIns="121900" tIns="121900" rIns="121900" bIns="121900" anchor="t" anchorCtr="0">
            <a:noAutofit/>
          </a:bodyPr>
          <a:lstStyle/>
          <a:p>
            <a:pPr algn="ctr"/>
            <a:r>
              <a:rPr lang="en" sz="2000" dirty="0">
                <a:solidFill>
                  <a:srgbClr val="4BAFBC"/>
                </a:solidFill>
                <a:latin typeface="Raleway" pitchFamily="2" charset="0"/>
                <a:ea typeface="Times New Roman"/>
                <a:cs typeface="Times New Roman"/>
                <a:sym typeface="Times New Roman"/>
              </a:rPr>
              <a:t>Optical Path Difference / Phase Mismatch</a:t>
            </a:r>
            <a:endParaRPr sz="2000" dirty="0">
              <a:solidFill>
                <a:srgbClr val="4BAFBC"/>
              </a:solidFill>
              <a:latin typeface="Raleway" pitchFamily="2" charset="0"/>
              <a:ea typeface="Times New Roman"/>
              <a:cs typeface="Times New Roman"/>
              <a:sym typeface="Times New Roman"/>
            </a:endParaRPr>
          </a:p>
        </p:txBody>
      </p:sp>
      <p:sp>
        <p:nvSpPr>
          <p:cNvPr id="55" name="Google Shape;64;p14">
            <a:extLst>
              <a:ext uri="{FF2B5EF4-FFF2-40B4-BE49-F238E27FC236}">
                <a16:creationId xmlns:a16="http://schemas.microsoft.com/office/drawing/2014/main" id="{FFC37E60-7086-2786-3249-E0388E1147F7}"/>
              </a:ext>
            </a:extLst>
          </p:cNvPr>
          <p:cNvSpPr txBox="1"/>
          <p:nvPr/>
        </p:nvSpPr>
        <p:spPr>
          <a:xfrm>
            <a:off x="6176329" y="905031"/>
            <a:ext cx="5791200" cy="859037"/>
          </a:xfrm>
          <a:prstGeom prst="rect">
            <a:avLst/>
          </a:prstGeom>
          <a:noFill/>
          <a:ln>
            <a:noFill/>
          </a:ln>
        </p:spPr>
        <p:txBody>
          <a:bodyPr spcFirstLastPara="1" wrap="square" lIns="121900" tIns="121900" rIns="121900" bIns="121900" anchor="t" anchorCtr="0">
            <a:noAutofit/>
          </a:bodyPr>
          <a:lstStyle/>
          <a:p>
            <a:pPr algn="ctr"/>
            <a:r>
              <a:rPr lang="en" sz="2000" dirty="0">
                <a:solidFill>
                  <a:srgbClr val="4BAFBC"/>
                </a:solidFill>
                <a:latin typeface="Raleway" pitchFamily="2" charset="0"/>
                <a:ea typeface="Times New Roman"/>
                <a:cs typeface="Times New Roman"/>
                <a:sym typeface="Times New Roman"/>
              </a:rPr>
              <a:t>Planet Modulation Error</a:t>
            </a:r>
            <a:endParaRPr sz="2000" dirty="0">
              <a:solidFill>
                <a:srgbClr val="4BAFBC"/>
              </a:solidFill>
              <a:latin typeface="Raleway" pitchFamily="2" charset="0"/>
              <a:ea typeface="Times New Roman"/>
              <a:cs typeface="Times New Roman"/>
              <a:sym typeface="Times New Roman"/>
            </a:endParaRPr>
          </a:p>
        </p:txBody>
      </p:sp>
      <p:sp>
        <p:nvSpPr>
          <p:cNvPr id="3" name="Slide Number Placeholder 4">
            <a:extLst>
              <a:ext uri="{FF2B5EF4-FFF2-40B4-BE49-F238E27FC236}">
                <a16:creationId xmlns:a16="http://schemas.microsoft.com/office/drawing/2014/main" id="{0AC0525F-90D6-2A61-8A8E-EC744B19CFF9}"/>
              </a:ext>
            </a:extLst>
          </p:cNvPr>
          <p:cNvSpPr>
            <a:spLocks noGrp="1"/>
          </p:cNvSpPr>
          <p:nvPr>
            <p:ph type="sldNum" sz="quarter" idx="12"/>
          </p:nvPr>
        </p:nvSpPr>
        <p:spPr>
          <a:xfrm>
            <a:off x="9448800" y="6488668"/>
            <a:ext cx="2743200" cy="365125"/>
          </a:xfrm>
        </p:spPr>
        <p:txBody>
          <a:bodyPr/>
          <a:lstStyle/>
          <a:p>
            <a:r>
              <a:rPr lang="en-US" sz="1600" dirty="0"/>
              <a:t>7</a:t>
            </a:r>
            <a:endParaRPr lang="en-CA" sz="1600" dirty="0"/>
          </a:p>
        </p:txBody>
      </p:sp>
      <p:sp>
        <p:nvSpPr>
          <p:cNvPr id="4" name="Shape 1">
            <a:extLst>
              <a:ext uri="{FF2B5EF4-FFF2-40B4-BE49-F238E27FC236}">
                <a16:creationId xmlns:a16="http://schemas.microsoft.com/office/drawing/2014/main" id="{B258A854-D696-9AF6-89F0-809A7996860B}"/>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6" name="TextBox 5">
            <a:extLst>
              <a:ext uri="{FF2B5EF4-FFF2-40B4-BE49-F238E27FC236}">
                <a16:creationId xmlns:a16="http://schemas.microsoft.com/office/drawing/2014/main" id="{B8DC60C7-503A-0904-A4CE-87410841E82A}"/>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8" name="TextBox 7">
            <a:extLst>
              <a:ext uri="{FF2B5EF4-FFF2-40B4-BE49-F238E27FC236}">
                <a16:creationId xmlns:a16="http://schemas.microsoft.com/office/drawing/2014/main" id="{56FE3A1B-ED47-812C-A106-FA3456B788FC}"/>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0" name="TextBox 9">
            <a:extLst>
              <a:ext uri="{FF2B5EF4-FFF2-40B4-BE49-F238E27FC236}">
                <a16:creationId xmlns:a16="http://schemas.microsoft.com/office/drawing/2014/main" id="{6C0B7613-C701-4015-B067-44B8E6F51DBA}"/>
              </a:ext>
            </a:extLst>
          </p:cNvPr>
          <p:cNvSpPr txBox="1"/>
          <p:nvPr/>
        </p:nvSpPr>
        <p:spPr>
          <a:xfrm>
            <a:off x="3727450" y="10093"/>
            <a:ext cx="1339850" cy="400110"/>
          </a:xfrm>
          <a:prstGeom prst="rect">
            <a:avLst/>
          </a:prstGeom>
          <a:noFill/>
        </p:spPr>
        <p:txBody>
          <a:bodyPr wrap="square" rtlCol="0">
            <a:spAutoFit/>
          </a:bodyPr>
          <a:lstStyle/>
          <a:p>
            <a:pPr algn="ctr"/>
            <a:r>
              <a:rPr lang="en-CA" sz="2000" dirty="0">
                <a:latin typeface="Raleway" pitchFamily="2" charset="0"/>
              </a:rPr>
              <a:t>Problem</a:t>
            </a:r>
          </a:p>
        </p:txBody>
      </p:sp>
      <p:sp>
        <p:nvSpPr>
          <p:cNvPr id="12" name="TextBox 11">
            <a:extLst>
              <a:ext uri="{FF2B5EF4-FFF2-40B4-BE49-F238E27FC236}">
                <a16:creationId xmlns:a16="http://schemas.microsoft.com/office/drawing/2014/main" id="{EB91EB2E-69F0-2576-AC22-D27967583041}"/>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4" name="TextBox 13">
            <a:extLst>
              <a:ext uri="{FF2B5EF4-FFF2-40B4-BE49-F238E27FC236}">
                <a16:creationId xmlns:a16="http://schemas.microsoft.com/office/drawing/2014/main" id="{83D460E7-5576-5736-0591-DC1889A3DA27}"/>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6" name="TextBox 15">
            <a:extLst>
              <a:ext uri="{FF2B5EF4-FFF2-40B4-BE49-F238E27FC236}">
                <a16:creationId xmlns:a16="http://schemas.microsoft.com/office/drawing/2014/main" id="{D4D210E8-12A9-7405-B844-508D9FD4EDB4}"/>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pic>
        <p:nvPicPr>
          <p:cNvPr id="2" name="Picture 1">
            <a:extLst>
              <a:ext uri="{FF2B5EF4-FFF2-40B4-BE49-F238E27FC236}">
                <a16:creationId xmlns:a16="http://schemas.microsoft.com/office/drawing/2014/main" id="{F684DDF5-1887-E039-E220-A2CACB9A2A71}"/>
              </a:ext>
            </a:extLst>
          </p:cNvPr>
          <p:cNvPicPr>
            <a:picLocks noChangeAspect="1"/>
          </p:cNvPicPr>
          <p:nvPr/>
        </p:nvPicPr>
        <p:blipFill>
          <a:blip r:embed="rId9"/>
          <a:stretch>
            <a:fillRect/>
          </a:stretch>
        </p:blipFill>
        <p:spPr>
          <a:xfrm>
            <a:off x="525576" y="1472328"/>
            <a:ext cx="5026394" cy="360769"/>
          </a:xfrm>
          <a:prstGeom prst="rect">
            <a:avLst/>
          </a:prstGeom>
        </p:spPr>
      </p:pic>
      <p:pic>
        <p:nvPicPr>
          <p:cNvPr id="5" name="Picture 4">
            <a:extLst>
              <a:ext uri="{FF2B5EF4-FFF2-40B4-BE49-F238E27FC236}">
                <a16:creationId xmlns:a16="http://schemas.microsoft.com/office/drawing/2014/main" id="{35450CE8-995C-56FF-9AF6-E83AED7202F6}"/>
              </a:ext>
            </a:extLst>
          </p:cNvPr>
          <p:cNvPicPr>
            <a:picLocks noChangeAspect="1"/>
          </p:cNvPicPr>
          <p:nvPr/>
        </p:nvPicPr>
        <p:blipFill>
          <a:blip r:embed="rId10"/>
          <a:stretch>
            <a:fillRect/>
          </a:stretch>
        </p:blipFill>
        <p:spPr>
          <a:xfrm>
            <a:off x="6838203" y="1543558"/>
            <a:ext cx="4338409" cy="439747"/>
          </a:xfrm>
          <a:prstGeom prst="rect">
            <a:avLst/>
          </a:prstGeom>
        </p:spPr>
      </p:pic>
    </p:spTree>
    <p:extLst>
      <p:ext uri="{BB962C8B-B14F-4D97-AF65-F5344CB8AC3E}">
        <p14:creationId xmlns:p14="http://schemas.microsoft.com/office/powerpoint/2010/main" val="365540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3080"/>
                                        </p:tgtEl>
                                        <p:attrNameLst>
                                          <p:attrName>style.visibility</p:attrName>
                                        </p:attrNameLst>
                                      </p:cBhvr>
                                      <p:to>
                                        <p:strVal val="visible"/>
                                      </p:to>
                                    </p:set>
                                    <p:animEffect transition="in" filter="fade">
                                      <p:cBhvr>
                                        <p:cTn id="13" dur="500"/>
                                        <p:tgtEl>
                                          <p:spTgt spid="308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
          <p:cNvSpPr/>
          <p:nvPr/>
        </p:nvSpPr>
        <p:spPr>
          <a:xfrm>
            <a:off x="401730" y="1207678"/>
            <a:ext cx="64922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7" name="Shape 5"/>
          <p:cNvSpPr/>
          <p:nvPr/>
        </p:nvSpPr>
        <p:spPr>
          <a:xfrm>
            <a:off x="400098" y="1286286"/>
            <a:ext cx="1874520"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8" name="Shape 6"/>
          <p:cNvSpPr/>
          <p:nvPr/>
        </p:nvSpPr>
        <p:spPr>
          <a:xfrm>
            <a:off x="2280715" y="1286286"/>
            <a:ext cx="4613255"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25" name="Text 23"/>
          <p:cNvSpPr/>
          <p:nvPr/>
        </p:nvSpPr>
        <p:spPr>
          <a:xfrm>
            <a:off x="324710" y="1312926"/>
            <a:ext cx="1844861"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Controller</a:t>
            </a:r>
            <a:endParaRPr lang="en-US" sz="1600" dirty="0">
              <a:latin typeface="Raleway" pitchFamily="2" charset="0"/>
              <a:cs typeface="Times New Roman" panose="02020603050405020304" pitchFamily="18" charset="0"/>
            </a:endParaRPr>
          </a:p>
        </p:txBody>
      </p:sp>
      <p:sp>
        <p:nvSpPr>
          <p:cNvPr id="26" name="Text 24"/>
          <p:cNvSpPr/>
          <p:nvPr/>
        </p:nvSpPr>
        <p:spPr>
          <a:xfrm>
            <a:off x="2290534" y="1338029"/>
            <a:ext cx="4531906" cy="384048"/>
          </a:xfrm>
          <a:prstGeom prst="rect">
            <a:avLst/>
          </a:prstGeom>
          <a:noFill/>
          <a:ln/>
        </p:spPr>
        <p:txBody>
          <a:bodyPr wrap="square" lIns="254" tIns="254" rIns="254" bIns="254" rtlCol="0" anchor="ctr">
            <a:normAutofit/>
          </a:bodyPr>
          <a:lstStyle/>
          <a:p>
            <a:pPr marL="0" indent="0">
              <a:buNone/>
            </a:pPr>
            <a:r>
              <a:rPr lang="en-US" sz="1600" dirty="0">
                <a:solidFill>
                  <a:srgbClr val="1D1D1B"/>
                </a:solidFill>
                <a:latin typeface="Raleway" pitchFamily="2" charset="0"/>
                <a:ea typeface="Aptos" pitchFamily="34" charset="-122"/>
                <a:cs typeface="Times New Roman" panose="02020603050405020304" pitchFamily="18" charset="0"/>
              </a:rPr>
              <a:t>PD vs CR3BP-LQI</a:t>
            </a:r>
            <a:endParaRPr lang="en-US" sz="1600" dirty="0">
              <a:latin typeface="Raleway" pitchFamily="2" charset="0"/>
              <a:cs typeface="Times New Roman" panose="02020603050405020304" pitchFamily="18" charset="0"/>
            </a:endParaRPr>
          </a:p>
        </p:txBody>
      </p:sp>
      <p:sp>
        <p:nvSpPr>
          <p:cNvPr id="38" name="Shape 36"/>
          <p:cNvSpPr/>
          <p:nvPr/>
        </p:nvSpPr>
        <p:spPr>
          <a:xfrm>
            <a:off x="7233921" y="1207678"/>
            <a:ext cx="44348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39" name="Shape 37"/>
          <p:cNvSpPr/>
          <p:nvPr/>
        </p:nvSpPr>
        <p:spPr>
          <a:xfrm>
            <a:off x="7152640" y="1286287"/>
            <a:ext cx="4617720" cy="5366004"/>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pic>
        <p:nvPicPr>
          <p:cNvPr id="49" name="Google Shape;57;p13">
            <a:extLst>
              <a:ext uri="{FF2B5EF4-FFF2-40B4-BE49-F238E27FC236}">
                <a16:creationId xmlns:a16="http://schemas.microsoft.com/office/drawing/2014/main" id="{9DD20F74-C2AC-311C-A8D9-BDAAEA51668F}"/>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5" name="Slide Number Placeholder 4">
            <a:extLst>
              <a:ext uri="{FF2B5EF4-FFF2-40B4-BE49-F238E27FC236}">
                <a16:creationId xmlns:a16="http://schemas.microsoft.com/office/drawing/2014/main" id="{62EAB308-7C8D-0772-ED86-BA81C7C14C62}"/>
              </a:ext>
            </a:extLst>
          </p:cNvPr>
          <p:cNvSpPr txBox="1">
            <a:spLocks/>
          </p:cNvSpPr>
          <p:nvPr/>
        </p:nvSpPr>
        <p:spPr>
          <a:xfrm>
            <a:off x="9448800" y="6531552"/>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600" dirty="0">
                <a:solidFill>
                  <a:schemeClr val="bg2">
                    <a:lumMod val="50000"/>
                  </a:schemeClr>
                </a:solidFill>
                <a:latin typeface="Raleway" pitchFamily="2" charset="0"/>
              </a:rPr>
              <a:t>8</a:t>
            </a:r>
          </a:p>
        </p:txBody>
      </p:sp>
      <p:sp>
        <p:nvSpPr>
          <p:cNvPr id="34" name="Shape 1">
            <a:extLst>
              <a:ext uri="{FF2B5EF4-FFF2-40B4-BE49-F238E27FC236}">
                <a16:creationId xmlns:a16="http://schemas.microsoft.com/office/drawing/2014/main" id="{FC88EAD3-6727-2893-281C-CCFDED44EB91}"/>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36" name="TextBox 35">
            <a:extLst>
              <a:ext uri="{FF2B5EF4-FFF2-40B4-BE49-F238E27FC236}">
                <a16:creationId xmlns:a16="http://schemas.microsoft.com/office/drawing/2014/main" id="{013197F2-9A43-3E60-A3C9-BD264031F324}"/>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40" name="TextBox 39">
            <a:extLst>
              <a:ext uri="{FF2B5EF4-FFF2-40B4-BE49-F238E27FC236}">
                <a16:creationId xmlns:a16="http://schemas.microsoft.com/office/drawing/2014/main" id="{75692B35-BB14-B5DE-158F-9BB5A1D4C6C7}"/>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42" name="TextBox 41">
            <a:extLst>
              <a:ext uri="{FF2B5EF4-FFF2-40B4-BE49-F238E27FC236}">
                <a16:creationId xmlns:a16="http://schemas.microsoft.com/office/drawing/2014/main" id="{D246E3AA-6E67-64B5-D77C-D77A88C4FC07}"/>
              </a:ext>
            </a:extLst>
          </p:cNvPr>
          <p:cNvSpPr txBox="1"/>
          <p:nvPr/>
        </p:nvSpPr>
        <p:spPr>
          <a:xfrm>
            <a:off x="3727450" y="10093"/>
            <a:ext cx="1339850" cy="400110"/>
          </a:xfrm>
          <a:prstGeom prst="rect">
            <a:avLst/>
          </a:prstGeom>
          <a:noFill/>
        </p:spPr>
        <p:txBody>
          <a:bodyPr wrap="square" rtlCol="0">
            <a:spAutoFit/>
          </a:bodyPr>
          <a:lstStyle/>
          <a:p>
            <a:pPr algn="ctr"/>
            <a:r>
              <a:rPr lang="en-CA" sz="2000" dirty="0">
                <a:latin typeface="Raleway" pitchFamily="2" charset="0"/>
              </a:rPr>
              <a:t>Problem</a:t>
            </a:r>
          </a:p>
        </p:txBody>
      </p:sp>
      <p:sp>
        <p:nvSpPr>
          <p:cNvPr id="44" name="TextBox 43">
            <a:extLst>
              <a:ext uri="{FF2B5EF4-FFF2-40B4-BE49-F238E27FC236}">
                <a16:creationId xmlns:a16="http://schemas.microsoft.com/office/drawing/2014/main" id="{A03385BB-5F19-D3B5-23F7-78405B353270}"/>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6" name="TextBox 45">
            <a:extLst>
              <a:ext uri="{FF2B5EF4-FFF2-40B4-BE49-F238E27FC236}">
                <a16:creationId xmlns:a16="http://schemas.microsoft.com/office/drawing/2014/main" id="{547EC1CF-94B0-C6AA-E141-4EBE29B423F6}"/>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51" name="TextBox 50">
            <a:extLst>
              <a:ext uri="{FF2B5EF4-FFF2-40B4-BE49-F238E27FC236}">
                <a16:creationId xmlns:a16="http://schemas.microsoft.com/office/drawing/2014/main" id="{A110B240-7F03-5721-7B4B-80A75847307A}"/>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3" name="Google Shape;54;p13">
            <a:extLst>
              <a:ext uri="{FF2B5EF4-FFF2-40B4-BE49-F238E27FC236}">
                <a16:creationId xmlns:a16="http://schemas.microsoft.com/office/drawing/2014/main" id="{33964A73-4D9B-99A3-80CB-DB98A1ED5DA2}"/>
              </a:ext>
            </a:extLst>
          </p:cNvPr>
          <p:cNvSpPr txBox="1"/>
          <p:nvPr/>
        </p:nvSpPr>
        <p:spPr>
          <a:xfrm>
            <a:off x="0" y="513808"/>
            <a:ext cx="12191694" cy="769895"/>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144 Case Trade Study Variables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25"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C48D3-D23F-0462-1E14-F4C5AAE15563}"/>
            </a:ext>
          </a:extLst>
        </p:cNvPr>
        <p:cNvGrpSpPr/>
        <p:nvPr/>
      </p:nvGrpSpPr>
      <p:grpSpPr>
        <a:xfrm>
          <a:off x="0" y="0"/>
          <a:ext cx="0" cy="0"/>
          <a:chOff x="0" y="0"/>
          <a:chExt cx="0" cy="0"/>
        </a:xfrm>
      </p:grpSpPr>
      <p:sp>
        <p:nvSpPr>
          <p:cNvPr id="6" name="Shape 4">
            <a:extLst>
              <a:ext uri="{FF2B5EF4-FFF2-40B4-BE49-F238E27FC236}">
                <a16:creationId xmlns:a16="http://schemas.microsoft.com/office/drawing/2014/main" id="{D75F7FAD-6274-37A4-5BF0-638F7EB59F98}"/>
              </a:ext>
            </a:extLst>
          </p:cNvPr>
          <p:cNvSpPr/>
          <p:nvPr/>
        </p:nvSpPr>
        <p:spPr>
          <a:xfrm>
            <a:off x="401730" y="1207678"/>
            <a:ext cx="64922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7" name="Shape 5">
            <a:extLst>
              <a:ext uri="{FF2B5EF4-FFF2-40B4-BE49-F238E27FC236}">
                <a16:creationId xmlns:a16="http://schemas.microsoft.com/office/drawing/2014/main" id="{6D321147-21FD-BFA2-33AB-FB7B5B5DAA66}"/>
              </a:ext>
            </a:extLst>
          </p:cNvPr>
          <p:cNvSpPr/>
          <p:nvPr/>
        </p:nvSpPr>
        <p:spPr>
          <a:xfrm>
            <a:off x="400098" y="1286286"/>
            <a:ext cx="1874520"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8" name="Shape 6">
            <a:extLst>
              <a:ext uri="{FF2B5EF4-FFF2-40B4-BE49-F238E27FC236}">
                <a16:creationId xmlns:a16="http://schemas.microsoft.com/office/drawing/2014/main" id="{A32A88D3-F8F4-9DD5-3C75-3DF6124712A5}"/>
              </a:ext>
            </a:extLst>
          </p:cNvPr>
          <p:cNvSpPr/>
          <p:nvPr/>
        </p:nvSpPr>
        <p:spPr>
          <a:xfrm>
            <a:off x="2280715" y="1286286"/>
            <a:ext cx="4613255"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1" name="Shape 9">
            <a:extLst>
              <a:ext uri="{FF2B5EF4-FFF2-40B4-BE49-F238E27FC236}">
                <a16:creationId xmlns:a16="http://schemas.microsoft.com/office/drawing/2014/main" id="{5D5A7693-0260-A687-77F5-8354466C76D6}"/>
              </a:ext>
            </a:extLst>
          </p:cNvPr>
          <p:cNvSpPr/>
          <p:nvPr/>
        </p:nvSpPr>
        <p:spPr>
          <a:xfrm>
            <a:off x="406195" y="1901571"/>
            <a:ext cx="1870662" cy="478549"/>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12" name="Shape 10">
            <a:extLst>
              <a:ext uri="{FF2B5EF4-FFF2-40B4-BE49-F238E27FC236}">
                <a16:creationId xmlns:a16="http://schemas.microsoft.com/office/drawing/2014/main" id="{455ABC89-9522-51C3-7CCD-A96B50FB6E86}"/>
              </a:ext>
            </a:extLst>
          </p:cNvPr>
          <p:cNvSpPr/>
          <p:nvPr/>
        </p:nvSpPr>
        <p:spPr>
          <a:xfrm>
            <a:off x="2280715" y="1902397"/>
            <a:ext cx="4633165" cy="478549"/>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3" name="Text 11">
            <a:extLst>
              <a:ext uri="{FF2B5EF4-FFF2-40B4-BE49-F238E27FC236}">
                <a16:creationId xmlns:a16="http://schemas.microsoft.com/office/drawing/2014/main" id="{026A5D96-3AED-FDAB-9A5E-46909C54C31F}"/>
              </a:ext>
            </a:extLst>
          </p:cNvPr>
          <p:cNvSpPr/>
          <p:nvPr/>
        </p:nvSpPr>
        <p:spPr>
          <a:xfrm>
            <a:off x="416014" y="1944197"/>
            <a:ext cx="1844791" cy="365760"/>
          </a:xfrm>
          <a:prstGeom prst="rect">
            <a:avLst/>
          </a:prstGeom>
          <a:noFill/>
          <a:ln/>
        </p:spPr>
        <p:txBody>
          <a:bodyPr wrap="square" lIns="254" tIns="254" rIns="254" bIns="254" rtlCol="0" anchor="ctr">
            <a:no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Combiner placement</a:t>
            </a:r>
            <a:endParaRPr lang="en-US" sz="1600" dirty="0">
              <a:latin typeface="Raleway" pitchFamily="2" charset="0"/>
              <a:cs typeface="Times New Roman" panose="02020603050405020304" pitchFamily="18" charset="0"/>
            </a:endParaRPr>
          </a:p>
        </p:txBody>
      </p:sp>
      <p:sp>
        <p:nvSpPr>
          <p:cNvPr id="14" name="Text 12">
            <a:extLst>
              <a:ext uri="{FF2B5EF4-FFF2-40B4-BE49-F238E27FC236}">
                <a16:creationId xmlns:a16="http://schemas.microsoft.com/office/drawing/2014/main" id="{CE9529D7-33A2-7807-647C-8C1434245C3E}"/>
              </a:ext>
            </a:extLst>
          </p:cNvPr>
          <p:cNvSpPr/>
          <p:nvPr/>
        </p:nvSpPr>
        <p:spPr>
          <a:xfrm>
            <a:off x="2290534" y="1962434"/>
            <a:ext cx="4603436"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In-plane combiner vs out-of-plane combiner</a:t>
            </a:r>
            <a:endParaRPr lang="en-US" sz="1600" dirty="0">
              <a:latin typeface="Raleway" pitchFamily="2" charset="0"/>
              <a:cs typeface="Times New Roman" panose="02020603050405020304" pitchFamily="18" charset="0"/>
            </a:endParaRPr>
          </a:p>
        </p:txBody>
      </p:sp>
      <p:sp>
        <p:nvSpPr>
          <p:cNvPr id="25" name="Text 23">
            <a:extLst>
              <a:ext uri="{FF2B5EF4-FFF2-40B4-BE49-F238E27FC236}">
                <a16:creationId xmlns:a16="http://schemas.microsoft.com/office/drawing/2014/main" id="{0DDD8542-F483-A6B8-2964-F6C3BE5D5A2F}"/>
              </a:ext>
            </a:extLst>
          </p:cNvPr>
          <p:cNvSpPr/>
          <p:nvPr/>
        </p:nvSpPr>
        <p:spPr>
          <a:xfrm>
            <a:off x="324710" y="1312926"/>
            <a:ext cx="1844861"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Controller</a:t>
            </a:r>
            <a:endParaRPr lang="en-US" sz="1600" dirty="0">
              <a:latin typeface="Raleway" pitchFamily="2" charset="0"/>
              <a:cs typeface="Times New Roman" panose="02020603050405020304" pitchFamily="18" charset="0"/>
            </a:endParaRPr>
          </a:p>
        </p:txBody>
      </p:sp>
      <p:sp>
        <p:nvSpPr>
          <p:cNvPr id="26" name="Text 24">
            <a:extLst>
              <a:ext uri="{FF2B5EF4-FFF2-40B4-BE49-F238E27FC236}">
                <a16:creationId xmlns:a16="http://schemas.microsoft.com/office/drawing/2014/main" id="{8100D4A3-A4B3-AAC1-9B28-2A4A4C95FEEF}"/>
              </a:ext>
            </a:extLst>
          </p:cNvPr>
          <p:cNvSpPr/>
          <p:nvPr/>
        </p:nvSpPr>
        <p:spPr>
          <a:xfrm>
            <a:off x="2290534" y="1338029"/>
            <a:ext cx="4531906" cy="384048"/>
          </a:xfrm>
          <a:prstGeom prst="rect">
            <a:avLst/>
          </a:prstGeom>
          <a:noFill/>
          <a:ln/>
        </p:spPr>
        <p:txBody>
          <a:bodyPr wrap="square" lIns="254" tIns="254" rIns="254" bIns="254" rtlCol="0" anchor="ctr">
            <a:norm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PD vs CR3BP-LQI</a:t>
            </a:r>
            <a:endParaRPr lang="en-US" sz="1600" dirty="0">
              <a:latin typeface="Raleway" pitchFamily="2" charset="0"/>
              <a:cs typeface="Times New Roman" panose="02020603050405020304" pitchFamily="18" charset="0"/>
            </a:endParaRPr>
          </a:p>
        </p:txBody>
      </p:sp>
      <p:sp>
        <p:nvSpPr>
          <p:cNvPr id="38" name="Shape 36">
            <a:extLst>
              <a:ext uri="{FF2B5EF4-FFF2-40B4-BE49-F238E27FC236}">
                <a16:creationId xmlns:a16="http://schemas.microsoft.com/office/drawing/2014/main" id="{08871D10-F73C-B2C6-3563-5268685C66E8}"/>
              </a:ext>
            </a:extLst>
          </p:cNvPr>
          <p:cNvSpPr/>
          <p:nvPr/>
        </p:nvSpPr>
        <p:spPr>
          <a:xfrm>
            <a:off x="7233921" y="1207678"/>
            <a:ext cx="44348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39" name="Shape 37">
            <a:extLst>
              <a:ext uri="{FF2B5EF4-FFF2-40B4-BE49-F238E27FC236}">
                <a16:creationId xmlns:a16="http://schemas.microsoft.com/office/drawing/2014/main" id="{6B2C8275-9478-8E9F-5D1D-E1A7988DA255}"/>
              </a:ext>
            </a:extLst>
          </p:cNvPr>
          <p:cNvSpPr/>
          <p:nvPr/>
        </p:nvSpPr>
        <p:spPr>
          <a:xfrm>
            <a:off x="7152640" y="1286287"/>
            <a:ext cx="4617720" cy="5366004"/>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pic>
        <p:nvPicPr>
          <p:cNvPr id="49" name="Google Shape;57;p13">
            <a:extLst>
              <a:ext uri="{FF2B5EF4-FFF2-40B4-BE49-F238E27FC236}">
                <a16:creationId xmlns:a16="http://schemas.microsoft.com/office/drawing/2014/main" id="{E8F6775D-8C61-6C1A-C09F-AF23072494D8}"/>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47" name="Picture 46">
            <a:extLst>
              <a:ext uri="{FF2B5EF4-FFF2-40B4-BE49-F238E27FC236}">
                <a16:creationId xmlns:a16="http://schemas.microsoft.com/office/drawing/2014/main" id="{9324C4F3-73D1-0411-BA72-9E28FFBD5589}"/>
              </a:ext>
            </a:extLst>
          </p:cNvPr>
          <p:cNvPicPr>
            <a:picLocks noChangeAspect="1"/>
          </p:cNvPicPr>
          <p:nvPr/>
        </p:nvPicPr>
        <p:blipFill>
          <a:blip r:embed="rId4"/>
          <a:stretch>
            <a:fillRect/>
          </a:stretch>
        </p:blipFill>
        <p:spPr>
          <a:xfrm>
            <a:off x="7233921" y="1367447"/>
            <a:ext cx="4425090" cy="2613650"/>
          </a:xfrm>
          <a:prstGeom prst="rect">
            <a:avLst/>
          </a:prstGeom>
        </p:spPr>
      </p:pic>
      <p:pic>
        <p:nvPicPr>
          <p:cNvPr id="50" name="Picture 49">
            <a:extLst>
              <a:ext uri="{FF2B5EF4-FFF2-40B4-BE49-F238E27FC236}">
                <a16:creationId xmlns:a16="http://schemas.microsoft.com/office/drawing/2014/main" id="{8E079E2C-C875-E2EC-81DC-8D662ED87480}"/>
              </a:ext>
            </a:extLst>
          </p:cNvPr>
          <p:cNvPicPr>
            <a:picLocks noChangeAspect="1"/>
          </p:cNvPicPr>
          <p:nvPr/>
        </p:nvPicPr>
        <p:blipFill>
          <a:blip r:embed="rId5"/>
          <a:stretch>
            <a:fillRect/>
          </a:stretch>
        </p:blipFill>
        <p:spPr>
          <a:xfrm>
            <a:off x="7285531" y="3963705"/>
            <a:ext cx="4377338" cy="2599159"/>
          </a:xfrm>
          <a:prstGeom prst="rect">
            <a:avLst/>
          </a:prstGeom>
        </p:spPr>
      </p:pic>
      <p:sp>
        <p:nvSpPr>
          <p:cNvPr id="5" name="Slide Number Placeholder 4">
            <a:extLst>
              <a:ext uri="{FF2B5EF4-FFF2-40B4-BE49-F238E27FC236}">
                <a16:creationId xmlns:a16="http://schemas.microsoft.com/office/drawing/2014/main" id="{EE8DC8BA-F1BB-E9EE-BDEF-8BEF62993B6C}"/>
              </a:ext>
            </a:extLst>
          </p:cNvPr>
          <p:cNvSpPr txBox="1">
            <a:spLocks/>
          </p:cNvSpPr>
          <p:nvPr/>
        </p:nvSpPr>
        <p:spPr>
          <a:xfrm>
            <a:off x="9448800" y="6531552"/>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600" dirty="0">
                <a:solidFill>
                  <a:schemeClr val="bg2">
                    <a:lumMod val="50000"/>
                  </a:schemeClr>
                </a:solidFill>
                <a:latin typeface="Raleway" pitchFamily="2" charset="0"/>
              </a:rPr>
              <a:t>8</a:t>
            </a:r>
          </a:p>
        </p:txBody>
      </p:sp>
      <p:sp>
        <p:nvSpPr>
          <p:cNvPr id="34" name="Shape 1">
            <a:extLst>
              <a:ext uri="{FF2B5EF4-FFF2-40B4-BE49-F238E27FC236}">
                <a16:creationId xmlns:a16="http://schemas.microsoft.com/office/drawing/2014/main" id="{65B91C8C-DA19-72A2-9A98-95BD0925CF5B}"/>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36" name="TextBox 35">
            <a:extLst>
              <a:ext uri="{FF2B5EF4-FFF2-40B4-BE49-F238E27FC236}">
                <a16:creationId xmlns:a16="http://schemas.microsoft.com/office/drawing/2014/main" id="{2693ED7A-2AE6-C8AC-28F6-69EE303A8683}"/>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40" name="TextBox 39">
            <a:extLst>
              <a:ext uri="{FF2B5EF4-FFF2-40B4-BE49-F238E27FC236}">
                <a16:creationId xmlns:a16="http://schemas.microsoft.com/office/drawing/2014/main" id="{2D63175B-FF67-31E3-4584-820872996914}"/>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42" name="TextBox 41">
            <a:extLst>
              <a:ext uri="{FF2B5EF4-FFF2-40B4-BE49-F238E27FC236}">
                <a16:creationId xmlns:a16="http://schemas.microsoft.com/office/drawing/2014/main" id="{59EA54CA-D237-679D-67FF-5245017145F3}"/>
              </a:ext>
            </a:extLst>
          </p:cNvPr>
          <p:cNvSpPr txBox="1"/>
          <p:nvPr/>
        </p:nvSpPr>
        <p:spPr>
          <a:xfrm>
            <a:off x="3727450" y="10093"/>
            <a:ext cx="1339850" cy="400110"/>
          </a:xfrm>
          <a:prstGeom prst="rect">
            <a:avLst/>
          </a:prstGeom>
          <a:noFill/>
        </p:spPr>
        <p:txBody>
          <a:bodyPr wrap="square" rtlCol="0">
            <a:spAutoFit/>
          </a:bodyPr>
          <a:lstStyle/>
          <a:p>
            <a:pPr algn="ctr"/>
            <a:r>
              <a:rPr lang="en-CA" sz="2000" dirty="0">
                <a:latin typeface="Raleway" pitchFamily="2" charset="0"/>
              </a:rPr>
              <a:t>Problem</a:t>
            </a:r>
          </a:p>
        </p:txBody>
      </p:sp>
      <p:sp>
        <p:nvSpPr>
          <p:cNvPr id="44" name="TextBox 43">
            <a:extLst>
              <a:ext uri="{FF2B5EF4-FFF2-40B4-BE49-F238E27FC236}">
                <a16:creationId xmlns:a16="http://schemas.microsoft.com/office/drawing/2014/main" id="{528F4A49-35AB-A89F-8442-05E21C4EBDC2}"/>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6" name="TextBox 45">
            <a:extLst>
              <a:ext uri="{FF2B5EF4-FFF2-40B4-BE49-F238E27FC236}">
                <a16:creationId xmlns:a16="http://schemas.microsoft.com/office/drawing/2014/main" id="{D9F03431-0E0C-4E34-6722-C2A2A467DA78}"/>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51" name="TextBox 50">
            <a:extLst>
              <a:ext uri="{FF2B5EF4-FFF2-40B4-BE49-F238E27FC236}">
                <a16:creationId xmlns:a16="http://schemas.microsoft.com/office/drawing/2014/main" id="{767527C6-9A2F-5233-C408-47123174A1CC}"/>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3" name="Google Shape;54;p13">
            <a:extLst>
              <a:ext uri="{FF2B5EF4-FFF2-40B4-BE49-F238E27FC236}">
                <a16:creationId xmlns:a16="http://schemas.microsoft.com/office/drawing/2014/main" id="{4BB25651-5F40-5A20-EE57-B33E3819747A}"/>
              </a:ext>
            </a:extLst>
          </p:cNvPr>
          <p:cNvSpPr txBox="1"/>
          <p:nvPr/>
        </p:nvSpPr>
        <p:spPr>
          <a:xfrm>
            <a:off x="0" y="513808"/>
            <a:ext cx="12191694" cy="769895"/>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144 Case Trade Study Variables</a:t>
            </a:r>
          </a:p>
        </p:txBody>
      </p:sp>
    </p:spTree>
    <p:extLst>
      <p:ext uri="{BB962C8B-B14F-4D97-AF65-F5344CB8AC3E}">
        <p14:creationId xmlns:p14="http://schemas.microsoft.com/office/powerpoint/2010/main" val="1919526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fade">
                                      <p:cBhvr>
                                        <p:cTn id="21" dur="500"/>
                                        <p:tgtEl>
                                          <p:spTgt spid="5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02E17-7CEE-8EB3-4561-0DF5C1B32BAB}"/>
            </a:ext>
          </a:extLst>
        </p:cNvPr>
        <p:cNvGrpSpPr/>
        <p:nvPr/>
      </p:nvGrpSpPr>
      <p:grpSpPr>
        <a:xfrm>
          <a:off x="0" y="0"/>
          <a:ext cx="0" cy="0"/>
          <a:chOff x="0" y="0"/>
          <a:chExt cx="0" cy="0"/>
        </a:xfrm>
      </p:grpSpPr>
      <p:sp>
        <p:nvSpPr>
          <p:cNvPr id="6" name="Shape 4">
            <a:extLst>
              <a:ext uri="{FF2B5EF4-FFF2-40B4-BE49-F238E27FC236}">
                <a16:creationId xmlns:a16="http://schemas.microsoft.com/office/drawing/2014/main" id="{FC7CF78A-935B-B5E7-FC42-5C922EBE0D5B}"/>
              </a:ext>
            </a:extLst>
          </p:cNvPr>
          <p:cNvSpPr/>
          <p:nvPr/>
        </p:nvSpPr>
        <p:spPr>
          <a:xfrm>
            <a:off x="401730" y="1207678"/>
            <a:ext cx="64922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7" name="Shape 5">
            <a:extLst>
              <a:ext uri="{FF2B5EF4-FFF2-40B4-BE49-F238E27FC236}">
                <a16:creationId xmlns:a16="http://schemas.microsoft.com/office/drawing/2014/main" id="{8798DE2A-2BC2-B757-8A2E-A7AF77BC81D5}"/>
              </a:ext>
            </a:extLst>
          </p:cNvPr>
          <p:cNvSpPr/>
          <p:nvPr/>
        </p:nvSpPr>
        <p:spPr>
          <a:xfrm>
            <a:off x="400098" y="1286286"/>
            <a:ext cx="1874520"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8" name="Shape 6">
            <a:extLst>
              <a:ext uri="{FF2B5EF4-FFF2-40B4-BE49-F238E27FC236}">
                <a16:creationId xmlns:a16="http://schemas.microsoft.com/office/drawing/2014/main" id="{0BA47380-A87A-B099-7418-265F0A48ACC9}"/>
              </a:ext>
            </a:extLst>
          </p:cNvPr>
          <p:cNvSpPr/>
          <p:nvPr/>
        </p:nvSpPr>
        <p:spPr>
          <a:xfrm>
            <a:off x="2280715" y="1286286"/>
            <a:ext cx="4613255" cy="475488"/>
          </a:xfrm>
          <a:prstGeom prst="rect">
            <a:avLst/>
          </a:prstGeom>
          <a:solidFill>
            <a:schemeClr val="bg1"/>
          </a:solidFill>
          <a:ln w="7620">
            <a:solidFill>
              <a:srgbClr val="4BAFBC"/>
            </a:solidFill>
            <a:prstDash val="solid"/>
          </a:ln>
        </p:spPr>
        <p:txBody>
          <a:bodyPr/>
          <a:lstStyle/>
          <a:p>
            <a:pPr algn="ctr"/>
            <a:endParaRPr lang="en-CA" sz="1600" dirty="0">
              <a:latin typeface="Raleway" pitchFamily="2" charset="0"/>
            </a:endParaRPr>
          </a:p>
        </p:txBody>
      </p:sp>
      <p:sp>
        <p:nvSpPr>
          <p:cNvPr id="11" name="Shape 9">
            <a:extLst>
              <a:ext uri="{FF2B5EF4-FFF2-40B4-BE49-F238E27FC236}">
                <a16:creationId xmlns:a16="http://schemas.microsoft.com/office/drawing/2014/main" id="{070FFC99-9208-F340-4BE5-75683D534B05}"/>
              </a:ext>
            </a:extLst>
          </p:cNvPr>
          <p:cNvSpPr/>
          <p:nvPr/>
        </p:nvSpPr>
        <p:spPr>
          <a:xfrm>
            <a:off x="406195" y="1901571"/>
            <a:ext cx="1870662" cy="478549"/>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12" name="Shape 10">
            <a:extLst>
              <a:ext uri="{FF2B5EF4-FFF2-40B4-BE49-F238E27FC236}">
                <a16:creationId xmlns:a16="http://schemas.microsoft.com/office/drawing/2014/main" id="{ECC83C04-55B5-DD2A-F643-E0F75C5B5CD3}"/>
              </a:ext>
            </a:extLst>
          </p:cNvPr>
          <p:cNvSpPr/>
          <p:nvPr/>
        </p:nvSpPr>
        <p:spPr>
          <a:xfrm>
            <a:off x="2280715" y="1902397"/>
            <a:ext cx="4633165" cy="478549"/>
          </a:xfrm>
          <a:prstGeom prst="rect">
            <a:avLst/>
          </a:prstGeom>
          <a:solidFill>
            <a:schemeClr val="bg1"/>
          </a:solidFill>
          <a:ln w="7620">
            <a:solidFill>
              <a:srgbClr val="4BAFBC"/>
            </a:solidFill>
            <a:prstDash val="solid"/>
          </a:ln>
        </p:spPr>
        <p:txBody>
          <a:bodyPr/>
          <a:lstStyle/>
          <a:p>
            <a:pPr algn="ctr"/>
            <a:endParaRPr lang="en-CA" sz="1600" dirty="0">
              <a:latin typeface="Raleway" pitchFamily="2" charset="0"/>
            </a:endParaRPr>
          </a:p>
        </p:txBody>
      </p:sp>
      <p:sp>
        <p:nvSpPr>
          <p:cNvPr id="13" name="Text 11">
            <a:extLst>
              <a:ext uri="{FF2B5EF4-FFF2-40B4-BE49-F238E27FC236}">
                <a16:creationId xmlns:a16="http://schemas.microsoft.com/office/drawing/2014/main" id="{F67E9D5C-0EA2-0052-2584-5E059646AA11}"/>
              </a:ext>
            </a:extLst>
          </p:cNvPr>
          <p:cNvSpPr/>
          <p:nvPr/>
        </p:nvSpPr>
        <p:spPr>
          <a:xfrm>
            <a:off x="416014" y="1944197"/>
            <a:ext cx="1844791" cy="365760"/>
          </a:xfrm>
          <a:prstGeom prst="rect">
            <a:avLst/>
          </a:prstGeom>
          <a:noFill/>
          <a:ln/>
        </p:spPr>
        <p:txBody>
          <a:bodyPr wrap="square" lIns="254" tIns="254" rIns="254" bIns="254" rtlCol="0" anchor="ctr">
            <a:no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Combiner placement</a:t>
            </a:r>
            <a:endParaRPr lang="en-US" sz="1600" dirty="0">
              <a:latin typeface="Raleway" pitchFamily="2" charset="0"/>
              <a:cs typeface="Times New Roman" panose="02020603050405020304" pitchFamily="18" charset="0"/>
            </a:endParaRPr>
          </a:p>
        </p:txBody>
      </p:sp>
      <p:sp>
        <p:nvSpPr>
          <p:cNvPr id="14" name="Text 12">
            <a:extLst>
              <a:ext uri="{FF2B5EF4-FFF2-40B4-BE49-F238E27FC236}">
                <a16:creationId xmlns:a16="http://schemas.microsoft.com/office/drawing/2014/main" id="{69654573-8D11-E480-5CA3-537D031EB3A4}"/>
              </a:ext>
            </a:extLst>
          </p:cNvPr>
          <p:cNvSpPr/>
          <p:nvPr/>
        </p:nvSpPr>
        <p:spPr>
          <a:xfrm>
            <a:off x="2290534" y="1962434"/>
            <a:ext cx="4603436"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In-plane combiner vs out-of-plane combiner</a:t>
            </a:r>
            <a:endParaRPr lang="en-US" sz="1600" dirty="0">
              <a:latin typeface="Raleway" pitchFamily="2" charset="0"/>
              <a:cs typeface="Times New Roman" panose="02020603050405020304" pitchFamily="18" charset="0"/>
            </a:endParaRPr>
          </a:p>
        </p:txBody>
      </p:sp>
      <p:sp>
        <p:nvSpPr>
          <p:cNvPr id="15" name="Shape 13">
            <a:extLst>
              <a:ext uri="{FF2B5EF4-FFF2-40B4-BE49-F238E27FC236}">
                <a16:creationId xmlns:a16="http://schemas.microsoft.com/office/drawing/2014/main" id="{C0CAEED3-454C-59C8-5042-CD95815B3B82}"/>
              </a:ext>
            </a:extLst>
          </p:cNvPr>
          <p:cNvSpPr/>
          <p:nvPr/>
        </p:nvSpPr>
        <p:spPr>
          <a:xfrm>
            <a:off x="386285" y="2507074"/>
            <a:ext cx="1889964"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16" name="Shape 14">
            <a:extLst>
              <a:ext uri="{FF2B5EF4-FFF2-40B4-BE49-F238E27FC236}">
                <a16:creationId xmlns:a16="http://schemas.microsoft.com/office/drawing/2014/main" id="{F9AFBEBF-B666-53CC-E4F4-CCA642E528AD}"/>
              </a:ext>
            </a:extLst>
          </p:cNvPr>
          <p:cNvSpPr/>
          <p:nvPr/>
        </p:nvSpPr>
        <p:spPr>
          <a:xfrm>
            <a:off x="2280715" y="2505333"/>
            <a:ext cx="4599442"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7" name="Text 15">
            <a:extLst>
              <a:ext uri="{FF2B5EF4-FFF2-40B4-BE49-F238E27FC236}">
                <a16:creationId xmlns:a16="http://schemas.microsoft.com/office/drawing/2014/main" id="{6BA2FB9A-997D-0EAD-231D-C76650E01203}"/>
              </a:ext>
            </a:extLst>
          </p:cNvPr>
          <p:cNvSpPr/>
          <p:nvPr/>
        </p:nvSpPr>
        <p:spPr>
          <a:xfrm>
            <a:off x="392282" y="2553181"/>
            <a:ext cx="1874520"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3 x Array rotation</a:t>
            </a:r>
            <a:endParaRPr lang="en-US" sz="1600" dirty="0">
              <a:latin typeface="Raleway" pitchFamily="2" charset="0"/>
              <a:cs typeface="Times New Roman" panose="02020603050405020304" pitchFamily="18" charset="0"/>
            </a:endParaRPr>
          </a:p>
        </p:txBody>
      </p:sp>
      <p:sp>
        <p:nvSpPr>
          <p:cNvPr id="18" name="Text 16">
            <a:extLst>
              <a:ext uri="{FF2B5EF4-FFF2-40B4-BE49-F238E27FC236}">
                <a16:creationId xmlns:a16="http://schemas.microsoft.com/office/drawing/2014/main" id="{7DB68DBA-95F3-DFCB-A72F-2120770A7CF6}"/>
              </a:ext>
            </a:extLst>
          </p:cNvPr>
          <p:cNvSpPr/>
          <p:nvPr/>
        </p:nvSpPr>
        <p:spPr>
          <a:xfrm>
            <a:off x="2304546" y="2536397"/>
            <a:ext cx="4551680"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12 h, 18 h, 24 h array-rotation periods</a:t>
            </a:r>
            <a:endParaRPr lang="en-US" sz="1600" dirty="0">
              <a:latin typeface="Raleway" pitchFamily="2" charset="0"/>
              <a:cs typeface="Times New Roman" panose="02020603050405020304" pitchFamily="18" charset="0"/>
            </a:endParaRPr>
          </a:p>
        </p:txBody>
      </p:sp>
      <p:sp>
        <p:nvSpPr>
          <p:cNvPr id="25" name="Text 23">
            <a:extLst>
              <a:ext uri="{FF2B5EF4-FFF2-40B4-BE49-F238E27FC236}">
                <a16:creationId xmlns:a16="http://schemas.microsoft.com/office/drawing/2014/main" id="{BDFF2A22-9C71-3C94-2F79-685F67D0A9D6}"/>
              </a:ext>
            </a:extLst>
          </p:cNvPr>
          <p:cNvSpPr/>
          <p:nvPr/>
        </p:nvSpPr>
        <p:spPr>
          <a:xfrm>
            <a:off x="324710" y="1312926"/>
            <a:ext cx="1844861"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Controller</a:t>
            </a:r>
            <a:endParaRPr lang="en-US" sz="1600" dirty="0">
              <a:latin typeface="Raleway" pitchFamily="2" charset="0"/>
              <a:cs typeface="Times New Roman" panose="02020603050405020304" pitchFamily="18" charset="0"/>
            </a:endParaRPr>
          </a:p>
        </p:txBody>
      </p:sp>
      <p:sp>
        <p:nvSpPr>
          <p:cNvPr id="26" name="Text 24">
            <a:extLst>
              <a:ext uri="{FF2B5EF4-FFF2-40B4-BE49-F238E27FC236}">
                <a16:creationId xmlns:a16="http://schemas.microsoft.com/office/drawing/2014/main" id="{5B63AB3C-3121-2409-13DD-1C573655AE65}"/>
              </a:ext>
            </a:extLst>
          </p:cNvPr>
          <p:cNvSpPr/>
          <p:nvPr/>
        </p:nvSpPr>
        <p:spPr>
          <a:xfrm>
            <a:off x="2290534" y="1338029"/>
            <a:ext cx="4531906" cy="384048"/>
          </a:xfrm>
          <a:prstGeom prst="rect">
            <a:avLst/>
          </a:prstGeom>
          <a:noFill/>
          <a:ln/>
        </p:spPr>
        <p:txBody>
          <a:bodyPr wrap="square" lIns="254" tIns="254" rIns="254" bIns="254" rtlCol="0" anchor="ctr">
            <a:norm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PD vs CR3BP-LQI</a:t>
            </a:r>
            <a:endParaRPr lang="en-US" sz="1600" dirty="0">
              <a:latin typeface="Raleway" pitchFamily="2" charset="0"/>
              <a:cs typeface="Times New Roman" panose="02020603050405020304" pitchFamily="18" charset="0"/>
            </a:endParaRPr>
          </a:p>
        </p:txBody>
      </p:sp>
      <p:sp>
        <p:nvSpPr>
          <p:cNvPr id="38" name="Shape 36">
            <a:extLst>
              <a:ext uri="{FF2B5EF4-FFF2-40B4-BE49-F238E27FC236}">
                <a16:creationId xmlns:a16="http://schemas.microsoft.com/office/drawing/2014/main" id="{E56B26A8-D385-027B-7A39-6DA92B04508F}"/>
              </a:ext>
            </a:extLst>
          </p:cNvPr>
          <p:cNvSpPr/>
          <p:nvPr/>
        </p:nvSpPr>
        <p:spPr>
          <a:xfrm>
            <a:off x="7233921" y="1207678"/>
            <a:ext cx="44348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39" name="Shape 37">
            <a:extLst>
              <a:ext uri="{FF2B5EF4-FFF2-40B4-BE49-F238E27FC236}">
                <a16:creationId xmlns:a16="http://schemas.microsoft.com/office/drawing/2014/main" id="{6E362DDC-3E3D-3E0D-4C8F-B30D96FB4C4B}"/>
              </a:ext>
            </a:extLst>
          </p:cNvPr>
          <p:cNvSpPr/>
          <p:nvPr/>
        </p:nvSpPr>
        <p:spPr>
          <a:xfrm>
            <a:off x="7152640" y="1286287"/>
            <a:ext cx="4617720" cy="5366004"/>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pic>
        <p:nvPicPr>
          <p:cNvPr id="49" name="Google Shape;57;p13">
            <a:extLst>
              <a:ext uri="{FF2B5EF4-FFF2-40B4-BE49-F238E27FC236}">
                <a16:creationId xmlns:a16="http://schemas.microsoft.com/office/drawing/2014/main" id="{BA1CC7B7-FF68-D940-318B-3092346D3105}"/>
              </a:ext>
            </a:extLst>
          </p:cNvPr>
          <p:cNvPicPr preferRelativeResize="0"/>
          <p:nvPr/>
        </p:nvPicPr>
        <p:blipFill>
          <a:blip r:embed="rId5">
            <a:alphaModFix/>
          </a:blip>
          <a:stretch>
            <a:fillRect/>
          </a:stretch>
        </p:blipFill>
        <p:spPr>
          <a:xfrm>
            <a:off x="10739418" y="83622"/>
            <a:ext cx="1540523" cy="1091414"/>
          </a:xfrm>
          <a:prstGeom prst="rect">
            <a:avLst/>
          </a:prstGeom>
          <a:noFill/>
          <a:ln>
            <a:noFill/>
          </a:ln>
        </p:spPr>
      </p:pic>
      <p:sp>
        <p:nvSpPr>
          <p:cNvPr id="5" name="Slide Number Placeholder 4">
            <a:extLst>
              <a:ext uri="{FF2B5EF4-FFF2-40B4-BE49-F238E27FC236}">
                <a16:creationId xmlns:a16="http://schemas.microsoft.com/office/drawing/2014/main" id="{0403CAC1-DAD6-76E4-BD87-4BEB745FD653}"/>
              </a:ext>
            </a:extLst>
          </p:cNvPr>
          <p:cNvSpPr txBox="1">
            <a:spLocks/>
          </p:cNvSpPr>
          <p:nvPr/>
        </p:nvSpPr>
        <p:spPr>
          <a:xfrm>
            <a:off x="9448800" y="6531552"/>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600" dirty="0">
                <a:solidFill>
                  <a:schemeClr val="bg2">
                    <a:lumMod val="50000"/>
                  </a:schemeClr>
                </a:solidFill>
                <a:latin typeface="Raleway" pitchFamily="2" charset="0"/>
              </a:rPr>
              <a:t>8</a:t>
            </a:r>
          </a:p>
        </p:txBody>
      </p:sp>
      <p:sp>
        <p:nvSpPr>
          <p:cNvPr id="34" name="Shape 1">
            <a:extLst>
              <a:ext uri="{FF2B5EF4-FFF2-40B4-BE49-F238E27FC236}">
                <a16:creationId xmlns:a16="http://schemas.microsoft.com/office/drawing/2014/main" id="{8ADAB79D-A6BB-267E-C23A-CFFE895F3B69}"/>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36" name="TextBox 35">
            <a:extLst>
              <a:ext uri="{FF2B5EF4-FFF2-40B4-BE49-F238E27FC236}">
                <a16:creationId xmlns:a16="http://schemas.microsoft.com/office/drawing/2014/main" id="{38A4C441-1054-C829-46E9-5603D5B381B1}"/>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40" name="TextBox 39">
            <a:extLst>
              <a:ext uri="{FF2B5EF4-FFF2-40B4-BE49-F238E27FC236}">
                <a16:creationId xmlns:a16="http://schemas.microsoft.com/office/drawing/2014/main" id="{12963D48-A1D9-3336-0CF6-D0E102934D3A}"/>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42" name="TextBox 41">
            <a:extLst>
              <a:ext uri="{FF2B5EF4-FFF2-40B4-BE49-F238E27FC236}">
                <a16:creationId xmlns:a16="http://schemas.microsoft.com/office/drawing/2014/main" id="{54ACDB85-01B4-62E6-56D5-9AC275CBD9AC}"/>
              </a:ext>
            </a:extLst>
          </p:cNvPr>
          <p:cNvSpPr txBox="1"/>
          <p:nvPr/>
        </p:nvSpPr>
        <p:spPr>
          <a:xfrm>
            <a:off x="3727450" y="10093"/>
            <a:ext cx="1339850" cy="400110"/>
          </a:xfrm>
          <a:prstGeom prst="rect">
            <a:avLst/>
          </a:prstGeom>
          <a:noFill/>
        </p:spPr>
        <p:txBody>
          <a:bodyPr wrap="square" rtlCol="0">
            <a:spAutoFit/>
          </a:bodyPr>
          <a:lstStyle/>
          <a:p>
            <a:pPr algn="ctr"/>
            <a:r>
              <a:rPr lang="en-CA" sz="2000" dirty="0">
                <a:latin typeface="Raleway" pitchFamily="2" charset="0"/>
              </a:rPr>
              <a:t>Problem</a:t>
            </a:r>
          </a:p>
        </p:txBody>
      </p:sp>
      <p:sp>
        <p:nvSpPr>
          <p:cNvPr id="44" name="TextBox 43">
            <a:extLst>
              <a:ext uri="{FF2B5EF4-FFF2-40B4-BE49-F238E27FC236}">
                <a16:creationId xmlns:a16="http://schemas.microsoft.com/office/drawing/2014/main" id="{72609C1B-0CE4-968D-403B-1140391F7F06}"/>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6" name="TextBox 45">
            <a:extLst>
              <a:ext uri="{FF2B5EF4-FFF2-40B4-BE49-F238E27FC236}">
                <a16:creationId xmlns:a16="http://schemas.microsoft.com/office/drawing/2014/main" id="{ED7215F1-AF7A-1E48-C12E-3DE558017FBD}"/>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51" name="TextBox 50">
            <a:extLst>
              <a:ext uri="{FF2B5EF4-FFF2-40B4-BE49-F238E27FC236}">
                <a16:creationId xmlns:a16="http://schemas.microsoft.com/office/drawing/2014/main" id="{B3554655-8BD4-BB6E-73AE-FD45A4C2A246}"/>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3" name="Google Shape;54;p13">
            <a:extLst>
              <a:ext uri="{FF2B5EF4-FFF2-40B4-BE49-F238E27FC236}">
                <a16:creationId xmlns:a16="http://schemas.microsoft.com/office/drawing/2014/main" id="{9BC31E32-9B91-E805-97BB-0BC56E8175D2}"/>
              </a:ext>
            </a:extLst>
          </p:cNvPr>
          <p:cNvSpPr txBox="1"/>
          <p:nvPr/>
        </p:nvSpPr>
        <p:spPr>
          <a:xfrm>
            <a:off x="0" y="513808"/>
            <a:ext cx="12191694" cy="534741"/>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144 Case Trade Study Variables</a:t>
            </a:r>
          </a:p>
        </p:txBody>
      </p:sp>
      <p:pic>
        <p:nvPicPr>
          <p:cNvPr id="2" name="formation_flying">
            <a:hlinkClick r:id="" action="ppaction://media"/>
            <a:extLst>
              <a:ext uri="{FF2B5EF4-FFF2-40B4-BE49-F238E27FC236}">
                <a16:creationId xmlns:a16="http://schemas.microsoft.com/office/drawing/2014/main" id="{D2705A85-C10D-D85F-88BF-A12B073D5ED4}"/>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l="21979" t="6644" r="27501" b="5578"/>
          <a:stretch>
            <a:fillRect/>
          </a:stretch>
        </p:blipFill>
        <p:spPr>
          <a:xfrm>
            <a:off x="7275325" y="1816801"/>
            <a:ext cx="4372349" cy="4273182"/>
          </a:xfrm>
          <a:prstGeom prst="rect">
            <a:avLst/>
          </a:prstGeom>
        </p:spPr>
      </p:pic>
    </p:spTree>
    <p:extLst>
      <p:ext uri="{BB962C8B-B14F-4D97-AF65-F5344CB8AC3E}">
        <p14:creationId xmlns:p14="http://schemas.microsoft.com/office/powerpoint/2010/main" val="344572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 presetClass="mediacall" presetSubtype="0" fill="hold" nodeType="withEffect">
                                  <p:stCondLst>
                                    <p:cond delay="0"/>
                                  </p:stCondLst>
                                  <p:childTnLst>
                                    <p:cmd type="call" cmd="playFrom(0.0)">
                                      <p:cBhvr>
                                        <p:cTn id="18" dur="54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withEffect">
                                  <p:stCondLst>
                                    <p:cond delay="0"/>
                                  </p:stCondLst>
                                  <p:childTnLst>
                                    <p:cmd type="call" cmd="togglePause">
                                      <p:cBhvr>
                                        <p:cTn id="23" dur="1" fill="hold"/>
                                        <p:tgtEl>
                                          <p:spTgt spid="2"/>
                                        </p:tgtEl>
                                      </p:cBhvr>
                                    </p:cmd>
                                  </p:childTnLst>
                                </p:cTn>
                              </p:par>
                            </p:childTnLst>
                          </p:cTn>
                        </p:par>
                      </p:childTnLst>
                    </p:cTn>
                  </p:par>
                </p:childTnLst>
              </p:cTn>
              <p:nextCondLst>
                <p:cond evt="onClick" delay="0">
                  <p:tgtEl>
                    <p:spTgt spid="2"/>
                  </p:tgtEl>
                </p:cond>
              </p:nextCondLst>
            </p:seq>
            <p:video>
              <p:cMediaNode vol="80000">
                <p:cTn id="24" fill="hold" display="0">
                  <p:stCondLst>
                    <p:cond delay="indefinite"/>
                  </p:stCondLst>
                </p:cTn>
                <p:tgtEl>
                  <p:spTgt spid="2"/>
                </p:tgtEl>
              </p:cMediaNode>
            </p:video>
          </p:childTnLst>
        </p:cTn>
      </p:par>
    </p:tnLst>
    <p:bldLst>
      <p:bldP spid="15" grpId="0" animBg="1"/>
      <p:bldP spid="16" grpId="0" animBg="1"/>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81332-9775-1D85-BC28-9408EB55F5A1}"/>
            </a:ext>
          </a:extLst>
        </p:cNvPr>
        <p:cNvGrpSpPr/>
        <p:nvPr/>
      </p:nvGrpSpPr>
      <p:grpSpPr>
        <a:xfrm>
          <a:off x="0" y="0"/>
          <a:ext cx="0" cy="0"/>
          <a:chOff x="0" y="0"/>
          <a:chExt cx="0" cy="0"/>
        </a:xfrm>
      </p:grpSpPr>
      <p:sp>
        <p:nvSpPr>
          <p:cNvPr id="6" name="Shape 4">
            <a:extLst>
              <a:ext uri="{FF2B5EF4-FFF2-40B4-BE49-F238E27FC236}">
                <a16:creationId xmlns:a16="http://schemas.microsoft.com/office/drawing/2014/main" id="{38B685DC-4D3E-1F8B-D1AA-B091B6D3A35A}"/>
              </a:ext>
            </a:extLst>
          </p:cNvPr>
          <p:cNvSpPr/>
          <p:nvPr/>
        </p:nvSpPr>
        <p:spPr>
          <a:xfrm>
            <a:off x="401730" y="1207678"/>
            <a:ext cx="64922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7" name="Shape 5">
            <a:extLst>
              <a:ext uri="{FF2B5EF4-FFF2-40B4-BE49-F238E27FC236}">
                <a16:creationId xmlns:a16="http://schemas.microsoft.com/office/drawing/2014/main" id="{287898E2-8AD8-C23B-BEFF-85DCE156B2E2}"/>
              </a:ext>
            </a:extLst>
          </p:cNvPr>
          <p:cNvSpPr/>
          <p:nvPr/>
        </p:nvSpPr>
        <p:spPr>
          <a:xfrm>
            <a:off x="400098" y="1286286"/>
            <a:ext cx="1874520"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8" name="Shape 6">
            <a:extLst>
              <a:ext uri="{FF2B5EF4-FFF2-40B4-BE49-F238E27FC236}">
                <a16:creationId xmlns:a16="http://schemas.microsoft.com/office/drawing/2014/main" id="{056F30D6-F697-3B5C-5703-BD32F8E42043}"/>
              </a:ext>
            </a:extLst>
          </p:cNvPr>
          <p:cNvSpPr/>
          <p:nvPr/>
        </p:nvSpPr>
        <p:spPr>
          <a:xfrm>
            <a:off x="2280715" y="1286286"/>
            <a:ext cx="4613255"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1" name="Shape 9">
            <a:extLst>
              <a:ext uri="{FF2B5EF4-FFF2-40B4-BE49-F238E27FC236}">
                <a16:creationId xmlns:a16="http://schemas.microsoft.com/office/drawing/2014/main" id="{AD1D3834-01E0-4F84-A381-CE717D794C29}"/>
              </a:ext>
            </a:extLst>
          </p:cNvPr>
          <p:cNvSpPr/>
          <p:nvPr/>
        </p:nvSpPr>
        <p:spPr>
          <a:xfrm>
            <a:off x="406195" y="1901571"/>
            <a:ext cx="1870662" cy="478549"/>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12" name="Shape 10">
            <a:extLst>
              <a:ext uri="{FF2B5EF4-FFF2-40B4-BE49-F238E27FC236}">
                <a16:creationId xmlns:a16="http://schemas.microsoft.com/office/drawing/2014/main" id="{29711B3D-F3FB-EC43-8567-9214D4205B78}"/>
              </a:ext>
            </a:extLst>
          </p:cNvPr>
          <p:cNvSpPr/>
          <p:nvPr/>
        </p:nvSpPr>
        <p:spPr>
          <a:xfrm>
            <a:off x="2280715" y="1902397"/>
            <a:ext cx="4633165" cy="478549"/>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3" name="Text 11">
            <a:extLst>
              <a:ext uri="{FF2B5EF4-FFF2-40B4-BE49-F238E27FC236}">
                <a16:creationId xmlns:a16="http://schemas.microsoft.com/office/drawing/2014/main" id="{7B256559-2627-1C61-BC6B-F339EC861C3B}"/>
              </a:ext>
            </a:extLst>
          </p:cNvPr>
          <p:cNvSpPr/>
          <p:nvPr/>
        </p:nvSpPr>
        <p:spPr>
          <a:xfrm>
            <a:off x="416014" y="1944197"/>
            <a:ext cx="1844791" cy="365760"/>
          </a:xfrm>
          <a:prstGeom prst="rect">
            <a:avLst/>
          </a:prstGeom>
          <a:noFill/>
          <a:ln/>
        </p:spPr>
        <p:txBody>
          <a:bodyPr wrap="square" lIns="254" tIns="254" rIns="254" bIns="254" rtlCol="0" anchor="ctr">
            <a:no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Combiner placement</a:t>
            </a:r>
            <a:endParaRPr lang="en-US" sz="1600" dirty="0">
              <a:latin typeface="Raleway" pitchFamily="2" charset="0"/>
              <a:cs typeface="Times New Roman" panose="02020603050405020304" pitchFamily="18" charset="0"/>
            </a:endParaRPr>
          </a:p>
        </p:txBody>
      </p:sp>
      <p:sp>
        <p:nvSpPr>
          <p:cNvPr id="14" name="Text 12">
            <a:extLst>
              <a:ext uri="{FF2B5EF4-FFF2-40B4-BE49-F238E27FC236}">
                <a16:creationId xmlns:a16="http://schemas.microsoft.com/office/drawing/2014/main" id="{6E932291-E3CD-BFD1-9D66-BF3E9B87790E}"/>
              </a:ext>
            </a:extLst>
          </p:cNvPr>
          <p:cNvSpPr/>
          <p:nvPr/>
        </p:nvSpPr>
        <p:spPr>
          <a:xfrm>
            <a:off x="2290534" y="1962434"/>
            <a:ext cx="4603436"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In-plane combiner vs out-of-plane combiner</a:t>
            </a:r>
            <a:endParaRPr lang="en-US" sz="1600" dirty="0">
              <a:latin typeface="Raleway" pitchFamily="2" charset="0"/>
              <a:cs typeface="Times New Roman" panose="02020603050405020304" pitchFamily="18" charset="0"/>
            </a:endParaRPr>
          </a:p>
        </p:txBody>
      </p:sp>
      <p:sp>
        <p:nvSpPr>
          <p:cNvPr id="15" name="Shape 13">
            <a:extLst>
              <a:ext uri="{FF2B5EF4-FFF2-40B4-BE49-F238E27FC236}">
                <a16:creationId xmlns:a16="http://schemas.microsoft.com/office/drawing/2014/main" id="{161CA164-0BF6-0455-3360-6E1F47382404}"/>
              </a:ext>
            </a:extLst>
          </p:cNvPr>
          <p:cNvSpPr/>
          <p:nvPr/>
        </p:nvSpPr>
        <p:spPr>
          <a:xfrm>
            <a:off x="386285" y="2507074"/>
            <a:ext cx="1889964"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16" name="Shape 14">
            <a:extLst>
              <a:ext uri="{FF2B5EF4-FFF2-40B4-BE49-F238E27FC236}">
                <a16:creationId xmlns:a16="http://schemas.microsoft.com/office/drawing/2014/main" id="{C77239D0-0DC3-2F32-0419-A2667EFD3851}"/>
              </a:ext>
            </a:extLst>
          </p:cNvPr>
          <p:cNvSpPr/>
          <p:nvPr/>
        </p:nvSpPr>
        <p:spPr>
          <a:xfrm>
            <a:off x="2280715" y="2505333"/>
            <a:ext cx="4599442" cy="475488"/>
          </a:xfrm>
          <a:prstGeom prst="rect">
            <a:avLst/>
          </a:prstGeom>
          <a:solidFill>
            <a:schemeClr val="bg1"/>
          </a:solidFill>
          <a:ln w="7620">
            <a:solidFill>
              <a:srgbClr val="4BAFBC"/>
            </a:solidFill>
            <a:prstDash val="solid"/>
          </a:ln>
        </p:spPr>
        <p:txBody>
          <a:bodyPr/>
          <a:lstStyle/>
          <a:p>
            <a:pPr algn="ctr"/>
            <a:endParaRPr lang="en-CA" sz="1600" dirty="0">
              <a:latin typeface="Raleway" pitchFamily="2" charset="0"/>
            </a:endParaRPr>
          </a:p>
        </p:txBody>
      </p:sp>
      <p:sp>
        <p:nvSpPr>
          <p:cNvPr id="17" name="Text 15">
            <a:extLst>
              <a:ext uri="{FF2B5EF4-FFF2-40B4-BE49-F238E27FC236}">
                <a16:creationId xmlns:a16="http://schemas.microsoft.com/office/drawing/2014/main" id="{4027165A-31FA-C39C-F6C4-1091D1448CD8}"/>
              </a:ext>
            </a:extLst>
          </p:cNvPr>
          <p:cNvSpPr/>
          <p:nvPr/>
        </p:nvSpPr>
        <p:spPr>
          <a:xfrm>
            <a:off x="392282" y="2553181"/>
            <a:ext cx="1874520"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3 x Array rotation</a:t>
            </a:r>
            <a:endParaRPr lang="en-US" sz="1600" dirty="0">
              <a:latin typeface="Raleway" pitchFamily="2" charset="0"/>
              <a:cs typeface="Times New Roman" panose="02020603050405020304" pitchFamily="18" charset="0"/>
            </a:endParaRPr>
          </a:p>
        </p:txBody>
      </p:sp>
      <p:sp>
        <p:nvSpPr>
          <p:cNvPr id="18" name="Text 16">
            <a:extLst>
              <a:ext uri="{FF2B5EF4-FFF2-40B4-BE49-F238E27FC236}">
                <a16:creationId xmlns:a16="http://schemas.microsoft.com/office/drawing/2014/main" id="{A385C745-67B1-5D91-D704-4FFB60181459}"/>
              </a:ext>
            </a:extLst>
          </p:cNvPr>
          <p:cNvSpPr/>
          <p:nvPr/>
        </p:nvSpPr>
        <p:spPr>
          <a:xfrm>
            <a:off x="2304546" y="2536397"/>
            <a:ext cx="4551680"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12 h, 18 h, 24 h array-rotation periods</a:t>
            </a:r>
            <a:endParaRPr lang="en-US" sz="1600" dirty="0">
              <a:latin typeface="Raleway" pitchFamily="2" charset="0"/>
              <a:cs typeface="Times New Roman" panose="02020603050405020304" pitchFamily="18" charset="0"/>
            </a:endParaRPr>
          </a:p>
        </p:txBody>
      </p:sp>
      <p:sp>
        <p:nvSpPr>
          <p:cNvPr id="19" name="Shape 17">
            <a:extLst>
              <a:ext uri="{FF2B5EF4-FFF2-40B4-BE49-F238E27FC236}">
                <a16:creationId xmlns:a16="http://schemas.microsoft.com/office/drawing/2014/main" id="{754E61F6-A558-A12F-BD37-044367C56B59}"/>
              </a:ext>
            </a:extLst>
          </p:cNvPr>
          <p:cNvSpPr/>
          <p:nvPr/>
        </p:nvSpPr>
        <p:spPr>
          <a:xfrm>
            <a:off x="386285" y="3138010"/>
            <a:ext cx="1894430" cy="475488"/>
          </a:xfrm>
          <a:prstGeom prst="rect">
            <a:avLst/>
          </a:prstGeom>
          <a:solidFill>
            <a:srgbClr val="C2E3E8"/>
          </a:solidFill>
          <a:ln w="7620">
            <a:solidFill>
              <a:srgbClr val="4BAFBC"/>
            </a:solidFill>
            <a:prstDash val="solid"/>
          </a:ln>
        </p:spPr>
        <p:txBody>
          <a:bodyPr/>
          <a:lstStyle/>
          <a:p>
            <a:endParaRPr lang="en-CA" sz="1600" dirty="0">
              <a:latin typeface="Raleway" pitchFamily="2" charset="0"/>
            </a:endParaRPr>
          </a:p>
        </p:txBody>
      </p:sp>
      <p:sp>
        <p:nvSpPr>
          <p:cNvPr id="20" name="Shape 18">
            <a:extLst>
              <a:ext uri="{FF2B5EF4-FFF2-40B4-BE49-F238E27FC236}">
                <a16:creationId xmlns:a16="http://schemas.microsoft.com/office/drawing/2014/main" id="{BA5DDEB2-8FD9-02D6-10D9-75FA897ED020}"/>
              </a:ext>
            </a:extLst>
          </p:cNvPr>
          <p:cNvSpPr/>
          <p:nvPr/>
        </p:nvSpPr>
        <p:spPr>
          <a:xfrm>
            <a:off x="2280715" y="3138992"/>
            <a:ext cx="4613255"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21" name="Text 19">
            <a:extLst>
              <a:ext uri="{FF2B5EF4-FFF2-40B4-BE49-F238E27FC236}">
                <a16:creationId xmlns:a16="http://schemas.microsoft.com/office/drawing/2014/main" id="{79A5772F-6FA4-33D4-DD15-73F3B0DF7DF0}"/>
              </a:ext>
            </a:extLst>
          </p:cNvPr>
          <p:cNvSpPr/>
          <p:nvPr/>
        </p:nvSpPr>
        <p:spPr>
          <a:xfrm>
            <a:off x="386285" y="3186012"/>
            <a:ext cx="1874520"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3 x Pointing angle</a:t>
            </a:r>
            <a:endParaRPr lang="en-US" sz="1600" dirty="0">
              <a:latin typeface="Raleway" pitchFamily="2" charset="0"/>
              <a:cs typeface="Times New Roman" panose="02020603050405020304" pitchFamily="18" charset="0"/>
            </a:endParaRPr>
          </a:p>
        </p:txBody>
      </p:sp>
      <p:sp>
        <p:nvSpPr>
          <p:cNvPr id="22" name="Text 20">
            <a:extLst>
              <a:ext uri="{FF2B5EF4-FFF2-40B4-BE49-F238E27FC236}">
                <a16:creationId xmlns:a16="http://schemas.microsoft.com/office/drawing/2014/main" id="{31485959-2F04-EEDD-80A0-9D0F51D78FE4}"/>
              </a:ext>
            </a:extLst>
          </p:cNvPr>
          <p:cNvSpPr/>
          <p:nvPr/>
        </p:nvSpPr>
        <p:spPr>
          <a:xfrm>
            <a:off x="2332329" y="3176868"/>
            <a:ext cx="4510025" cy="384048"/>
          </a:xfrm>
          <a:prstGeom prst="rect">
            <a:avLst/>
          </a:prstGeom>
          <a:noFill/>
          <a:ln/>
        </p:spPr>
        <p:txBody>
          <a:bodyPr wrap="square" lIns="254" tIns="254" rIns="254" bIns="254" rtlCol="0" anchor="ctr">
            <a:norm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45°, 65°, 85° line-of-sight cases</a:t>
            </a:r>
            <a:endParaRPr lang="en-US" sz="1600" dirty="0">
              <a:latin typeface="Raleway" pitchFamily="2" charset="0"/>
              <a:cs typeface="Times New Roman" panose="02020603050405020304" pitchFamily="18" charset="0"/>
            </a:endParaRPr>
          </a:p>
        </p:txBody>
      </p:sp>
      <p:sp>
        <p:nvSpPr>
          <p:cNvPr id="25" name="Text 23">
            <a:extLst>
              <a:ext uri="{FF2B5EF4-FFF2-40B4-BE49-F238E27FC236}">
                <a16:creationId xmlns:a16="http://schemas.microsoft.com/office/drawing/2014/main" id="{6B4B8E07-3F0B-CDDE-7753-9354DA13AC69}"/>
              </a:ext>
            </a:extLst>
          </p:cNvPr>
          <p:cNvSpPr/>
          <p:nvPr/>
        </p:nvSpPr>
        <p:spPr>
          <a:xfrm>
            <a:off x="324710" y="1312926"/>
            <a:ext cx="1844861"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Controller</a:t>
            </a:r>
            <a:endParaRPr lang="en-US" sz="1600" dirty="0">
              <a:latin typeface="Raleway" pitchFamily="2" charset="0"/>
              <a:cs typeface="Times New Roman" panose="02020603050405020304" pitchFamily="18" charset="0"/>
            </a:endParaRPr>
          </a:p>
        </p:txBody>
      </p:sp>
      <p:sp>
        <p:nvSpPr>
          <p:cNvPr id="26" name="Text 24">
            <a:extLst>
              <a:ext uri="{FF2B5EF4-FFF2-40B4-BE49-F238E27FC236}">
                <a16:creationId xmlns:a16="http://schemas.microsoft.com/office/drawing/2014/main" id="{E21CB531-787B-B53C-71C4-165FD798950A}"/>
              </a:ext>
            </a:extLst>
          </p:cNvPr>
          <p:cNvSpPr/>
          <p:nvPr/>
        </p:nvSpPr>
        <p:spPr>
          <a:xfrm>
            <a:off x="2290534" y="1338029"/>
            <a:ext cx="4531906" cy="384048"/>
          </a:xfrm>
          <a:prstGeom prst="rect">
            <a:avLst/>
          </a:prstGeom>
          <a:noFill/>
          <a:ln/>
        </p:spPr>
        <p:txBody>
          <a:bodyPr wrap="square" lIns="254" tIns="254" rIns="254" bIns="254" rtlCol="0" anchor="ctr">
            <a:norm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PD vs CR3BP-LQI</a:t>
            </a:r>
            <a:endParaRPr lang="en-US" sz="1600" dirty="0">
              <a:latin typeface="Raleway" pitchFamily="2" charset="0"/>
              <a:cs typeface="Times New Roman" panose="02020603050405020304" pitchFamily="18" charset="0"/>
            </a:endParaRPr>
          </a:p>
        </p:txBody>
      </p:sp>
      <p:sp>
        <p:nvSpPr>
          <p:cNvPr id="38" name="Shape 36">
            <a:extLst>
              <a:ext uri="{FF2B5EF4-FFF2-40B4-BE49-F238E27FC236}">
                <a16:creationId xmlns:a16="http://schemas.microsoft.com/office/drawing/2014/main" id="{048E8E2A-7309-4E13-75AA-59236DE72635}"/>
              </a:ext>
            </a:extLst>
          </p:cNvPr>
          <p:cNvSpPr/>
          <p:nvPr/>
        </p:nvSpPr>
        <p:spPr>
          <a:xfrm>
            <a:off x="7233921" y="1572443"/>
            <a:ext cx="44348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39" name="Shape 37">
            <a:extLst>
              <a:ext uri="{FF2B5EF4-FFF2-40B4-BE49-F238E27FC236}">
                <a16:creationId xmlns:a16="http://schemas.microsoft.com/office/drawing/2014/main" id="{04252567-21D7-5845-1C7D-4B1701C405E8}"/>
              </a:ext>
            </a:extLst>
          </p:cNvPr>
          <p:cNvSpPr/>
          <p:nvPr/>
        </p:nvSpPr>
        <p:spPr>
          <a:xfrm>
            <a:off x="7152640" y="1286287"/>
            <a:ext cx="4617720" cy="5366004"/>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pic>
        <p:nvPicPr>
          <p:cNvPr id="49" name="Google Shape;57;p13">
            <a:extLst>
              <a:ext uri="{FF2B5EF4-FFF2-40B4-BE49-F238E27FC236}">
                <a16:creationId xmlns:a16="http://schemas.microsoft.com/office/drawing/2014/main" id="{3B0D9407-6665-7DD7-A76B-6445D4DB2D49}"/>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5" name="Slide Number Placeholder 4">
            <a:extLst>
              <a:ext uri="{FF2B5EF4-FFF2-40B4-BE49-F238E27FC236}">
                <a16:creationId xmlns:a16="http://schemas.microsoft.com/office/drawing/2014/main" id="{EF931EA3-D20E-E9C9-D1A4-A664C65DA916}"/>
              </a:ext>
            </a:extLst>
          </p:cNvPr>
          <p:cNvSpPr txBox="1">
            <a:spLocks/>
          </p:cNvSpPr>
          <p:nvPr/>
        </p:nvSpPr>
        <p:spPr>
          <a:xfrm>
            <a:off x="9448800" y="6531552"/>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600" dirty="0">
                <a:solidFill>
                  <a:schemeClr val="bg2">
                    <a:lumMod val="50000"/>
                  </a:schemeClr>
                </a:solidFill>
                <a:latin typeface="Raleway" pitchFamily="2" charset="0"/>
              </a:rPr>
              <a:t>8</a:t>
            </a:r>
          </a:p>
        </p:txBody>
      </p:sp>
      <p:sp>
        <p:nvSpPr>
          <p:cNvPr id="34" name="Shape 1">
            <a:extLst>
              <a:ext uri="{FF2B5EF4-FFF2-40B4-BE49-F238E27FC236}">
                <a16:creationId xmlns:a16="http://schemas.microsoft.com/office/drawing/2014/main" id="{5A41BB07-A282-7EAB-FCE2-9375B19BEE1C}"/>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36" name="TextBox 35">
            <a:extLst>
              <a:ext uri="{FF2B5EF4-FFF2-40B4-BE49-F238E27FC236}">
                <a16:creationId xmlns:a16="http://schemas.microsoft.com/office/drawing/2014/main" id="{4FED4338-1180-E400-5224-E917D5000901}"/>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40" name="TextBox 39">
            <a:extLst>
              <a:ext uri="{FF2B5EF4-FFF2-40B4-BE49-F238E27FC236}">
                <a16:creationId xmlns:a16="http://schemas.microsoft.com/office/drawing/2014/main" id="{A3EA895C-5B8E-C980-3C7F-075EBAD10386}"/>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42" name="TextBox 41">
            <a:extLst>
              <a:ext uri="{FF2B5EF4-FFF2-40B4-BE49-F238E27FC236}">
                <a16:creationId xmlns:a16="http://schemas.microsoft.com/office/drawing/2014/main" id="{5608E697-A48D-3F0A-FE93-F07634809302}"/>
              </a:ext>
            </a:extLst>
          </p:cNvPr>
          <p:cNvSpPr txBox="1"/>
          <p:nvPr/>
        </p:nvSpPr>
        <p:spPr>
          <a:xfrm>
            <a:off x="3727450" y="10093"/>
            <a:ext cx="1339850" cy="400110"/>
          </a:xfrm>
          <a:prstGeom prst="rect">
            <a:avLst/>
          </a:prstGeom>
          <a:noFill/>
        </p:spPr>
        <p:txBody>
          <a:bodyPr wrap="square" rtlCol="0">
            <a:spAutoFit/>
          </a:bodyPr>
          <a:lstStyle/>
          <a:p>
            <a:pPr algn="ctr"/>
            <a:r>
              <a:rPr lang="en-CA" sz="2000" dirty="0">
                <a:latin typeface="Raleway" pitchFamily="2" charset="0"/>
              </a:rPr>
              <a:t>Problem</a:t>
            </a:r>
          </a:p>
        </p:txBody>
      </p:sp>
      <p:sp>
        <p:nvSpPr>
          <p:cNvPr id="44" name="TextBox 43">
            <a:extLst>
              <a:ext uri="{FF2B5EF4-FFF2-40B4-BE49-F238E27FC236}">
                <a16:creationId xmlns:a16="http://schemas.microsoft.com/office/drawing/2014/main" id="{D035F52E-EB13-2356-51E8-2E46C6D078D9}"/>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6" name="TextBox 45">
            <a:extLst>
              <a:ext uri="{FF2B5EF4-FFF2-40B4-BE49-F238E27FC236}">
                <a16:creationId xmlns:a16="http://schemas.microsoft.com/office/drawing/2014/main" id="{561EB6B3-1EBD-0B4D-DD5B-0F01E8789367}"/>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51" name="TextBox 50">
            <a:extLst>
              <a:ext uri="{FF2B5EF4-FFF2-40B4-BE49-F238E27FC236}">
                <a16:creationId xmlns:a16="http://schemas.microsoft.com/office/drawing/2014/main" id="{2422CCA5-C7F1-F319-E847-A21EF3171334}"/>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pic>
        <p:nvPicPr>
          <p:cNvPr id="4" name="Picture 6" descr="Sun PNG, Vector, PSD, and Clipart With Transparent Background for Free  Download | Pngtree">
            <a:extLst>
              <a:ext uri="{FF2B5EF4-FFF2-40B4-BE49-F238E27FC236}">
                <a16:creationId xmlns:a16="http://schemas.microsoft.com/office/drawing/2014/main" id="{39EEA221-BBDF-ECA8-CD1C-FB64D2C020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35"/>
          <a:stretch>
            <a:fillRect/>
          </a:stretch>
        </p:blipFill>
        <p:spPr bwMode="auto">
          <a:xfrm>
            <a:off x="7150401" y="1648468"/>
            <a:ext cx="674137" cy="166598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Sun PNG, Vector, PSD, and Clipart With Transparent Background for Free  Download | Pngtree">
            <a:extLst>
              <a:ext uri="{FF2B5EF4-FFF2-40B4-BE49-F238E27FC236}">
                <a16:creationId xmlns:a16="http://schemas.microsoft.com/office/drawing/2014/main" id="{98EE8F0B-E553-5CB9-6EC5-01A4D2498A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35"/>
          <a:stretch>
            <a:fillRect/>
          </a:stretch>
        </p:blipFill>
        <p:spPr bwMode="auto">
          <a:xfrm>
            <a:off x="7157106" y="3439935"/>
            <a:ext cx="674137" cy="166598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Sun PNG, Vector, PSD, and Clipart With Transparent Background for Free  Download | Pngtree">
            <a:extLst>
              <a:ext uri="{FF2B5EF4-FFF2-40B4-BE49-F238E27FC236}">
                <a16:creationId xmlns:a16="http://schemas.microsoft.com/office/drawing/2014/main" id="{086099BD-2130-FA27-3AD8-A918C4B747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35"/>
          <a:stretch>
            <a:fillRect/>
          </a:stretch>
        </p:blipFill>
        <p:spPr bwMode="auto">
          <a:xfrm>
            <a:off x="7148751" y="5150812"/>
            <a:ext cx="674137" cy="1665980"/>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Straight Arrow Connector 30">
            <a:extLst>
              <a:ext uri="{FF2B5EF4-FFF2-40B4-BE49-F238E27FC236}">
                <a16:creationId xmlns:a16="http://schemas.microsoft.com/office/drawing/2014/main" id="{062C3C7A-0E36-4E8E-A5B5-603AAC53EC08}"/>
              </a:ext>
            </a:extLst>
          </p:cNvPr>
          <p:cNvCxnSpPr>
            <a:cxnSpLocks/>
          </p:cNvCxnSpPr>
          <p:nvPr/>
        </p:nvCxnSpPr>
        <p:spPr>
          <a:xfrm>
            <a:off x="7616334" y="2505610"/>
            <a:ext cx="40524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4A3FE897-4ACA-ACFA-7B24-B3BFF47B11B3}"/>
              </a:ext>
            </a:extLst>
          </p:cNvPr>
          <p:cNvCxnSpPr>
            <a:cxnSpLocks/>
          </p:cNvCxnSpPr>
          <p:nvPr/>
        </p:nvCxnSpPr>
        <p:spPr>
          <a:xfrm>
            <a:off x="7623039" y="4275374"/>
            <a:ext cx="40524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9B8F072A-730A-7711-8F20-FFDFAD142F30}"/>
              </a:ext>
            </a:extLst>
          </p:cNvPr>
          <p:cNvCxnSpPr>
            <a:cxnSpLocks/>
          </p:cNvCxnSpPr>
          <p:nvPr/>
        </p:nvCxnSpPr>
        <p:spPr>
          <a:xfrm>
            <a:off x="7630305" y="5979301"/>
            <a:ext cx="40524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63" name="Picture 62">
            <a:extLst>
              <a:ext uri="{FF2B5EF4-FFF2-40B4-BE49-F238E27FC236}">
                <a16:creationId xmlns:a16="http://schemas.microsoft.com/office/drawing/2014/main" id="{B9B065F2-C784-4FA7-2A9A-F0CBD6FCCC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7048" y="4036137"/>
            <a:ext cx="493832" cy="493832"/>
          </a:xfrm>
          <a:prstGeom prst="rect">
            <a:avLst/>
          </a:prstGeom>
        </p:spPr>
      </p:pic>
      <p:pic>
        <p:nvPicPr>
          <p:cNvPr id="65" name="Picture 64">
            <a:extLst>
              <a:ext uri="{FF2B5EF4-FFF2-40B4-BE49-F238E27FC236}">
                <a16:creationId xmlns:a16="http://schemas.microsoft.com/office/drawing/2014/main" id="{7EE7A730-EAC1-BF18-4909-AD7F180E2E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4314" y="5732385"/>
            <a:ext cx="493832" cy="493832"/>
          </a:xfrm>
          <a:prstGeom prst="rect">
            <a:avLst/>
          </a:prstGeom>
        </p:spPr>
      </p:pic>
      <p:pic>
        <p:nvPicPr>
          <p:cNvPr id="30" name="Picture 29">
            <a:extLst>
              <a:ext uri="{FF2B5EF4-FFF2-40B4-BE49-F238E27FC236}">
                <a16:creationId xmlns:a16="http://schemas.microsoft.com/office/drawing/2014/main" id="{931F92F0-7168-EBF6-70F6-BC407D1BB2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0343" y="2277288"/>
            <a:ext cx="493832" cy="493832"/>
          </a:xfrm>
          <a:prstGeom prst="rect">
            <a:avLst/>
          </a:prstGeom>
        </p:spPr>
      </p:pic>
      <p:cxnSp>
        <p:nvCxnSpPr>
          <p:cNvPr id="66" name="Straight Arrow Connector 65">
            <a:extLst>
              <a:ext uri="{FF2B5EF4-FFF2-40B4-BE49-F238E27FC236}">
                <a16:creationId xmlns:a16="http://schemas.microsoft.com/office/drawing/2014/main" id="{1074B485-D067-8EFC-AB2F-DDCA59BEDA7B}"/>
              </a:ext>
            </a:extLst>
          </p:cNvPr>
          <p:cNvCxnSpPr>
            <a:cxnSpLocks/>
          </p:cNvCxnSpPr>
          <p:nvPr/>
        </p:nvCxnSpPr>
        <p:spPr>
          <a:xfrm flipV="1">
            <a:off x="9973315" y="4811486"/>
            <a:ext cx="1304285" cy="114816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4" name="Straight Arrow Connector 73">
            <a:extLst>
              <a:ext uri="{FF2B5EF4-FFF2-40B4-BE49-F238E27FC236}">
                <a16:creationId xmlns:a16="http://schemas.microsoft.com/office/drawing/2014/main" id="{3348C971-8609-E57F-3DEA-E017833B544F}"/>
              </a:ext>
            </a:extLst>
          </p:cNvPr>
          <p:cNvCxnSpPr>
            <a:cxnSpLocks/>
          </p:cNvCxnSpPr>
          <p:nvPr/>
        </p:nvCxnSpPr>
        <p:spPr>
          <a:xfrm flipV="1">
            <a:off x="9966049" y="3138010"/>
            <a:ext cx="571322" cy="11349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71943539-22FF-B568-3E8C-26B5C19A1D82}"/>
              </a:ext>
            </a:extLst>
          </p:cNvPr>
          <p:cNvCxnSpPr>
            <a:cxnSpLocks/>
          </p:cNvCxnSpPr>
          <p:nvPr/>
        </p:nvCxnSpPr>
        <p:spPr>
          <a:xfrm flipV="1">
            <a:off x="9973315" y="1338029"/>
            <a:ext cx="85085" cy="117616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7" name="Shape 36">
            <a:extLst>
              <a:ext uri="{FF2B5EF4-FFF2-40B4-BE49-F238E27FC236}">
                <a16:creationId xmlns:a16="http://schemas.microsoft.com/office/drawing/2014/main" id="{3EC6B312-06B7-8A48-96A3-14945FF5F574}"/>
              </a:ext>
            </a:extLst>
          </p:cNvPr>
          <p:cNvSpPr/>
          <p:nvPr/>
        </p:nvSpPr>
        <p:spPr>
          <a:xfrm>
            <a:off x="7233921" y="1207678"/>
            <a:ext cx="44348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79" name="Google Shape;54;p13">
            <a:extLst>
              <a:ext uri="{FF2B5EF4-FFF2-40B4-BE49-F238E27FC236}">
                <a16:creationId xmlns:a16="http://schemas.microsoft.com/office/drawing/2014/main" id="{227B63C8-0D18-F0B0-9D3F-2BE993D0A36F}"/>
              </a:ext>
            </a:extLst>
          </p:cNvPr>
          <p:cNvSpPr txBox="1"/>
          <p:nvPr/>
        </p:nvSpPr>
        <p:spPr>
          <a:xfrm>
            <a:off x="0" y="513808"/>
            <a:ext cx="12191694" cy="534741"/>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144 Case Trade Study Variables</a:t>
            </a:r>
          </a:p>
        </p:txBody>
      </p:sp>
    </p:spTree>
    <p:extLst>
      <p:ext uri="{BB962C8B-B14F-4D97-AF65-F5344CB8AC3E}">
        <p14:creationId xmlns:p14="http://schemas.microsoft.com/office/powerpoint/2010/main" val="305990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4EFCB-47F2-F042-143A-54DB8AD58136}"/>
            </a:ext>
          </a:extLst>
        </p:cNvPr>
        <p:cNvGrpSpPr/>
        <p:nvPr/>
      </p:nvGrpSpPr>
      <p:grpSpPr>
        <a:xfrm>
          <a:off x="0" y="0"/>
          <a:ext cx="0" cy="0"/>
          <a:chOff x="0" y="0"/>
          <a:chExt cx="0" cy="0"/>
        </a:xfrm>
      </p:grpSpPr>
      <p:sp>
        <p:nvSpPr>
          <p:cNvPr id="6" name="Shape 4">
            <a:extLst>
              <a:ext uri="{FF2B5EF4-FFF2-40B4-BE49-F238E27FC236}">
                <a16:creationId xmlns:a16="http://schemas.microsoft.com/office/drawing/2014/main" id="{DFD9A07F-B4B6-1B6E-A66E-4DB70A46BA2C}"/>
              </a:ext>
            </a:extLst>
          </p:cNvPr>
          <p:cNvSpPr/>
          <p:nvPr/>
        </p:nvSpPr>
        <p:spPr>
          <a:xfrm>
            <a:off x="401730" y="1207678"/>
            <a:ext cx="64922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7" name="Shape 5">
            <a:extLst>
              <a:ext uri="{FF2B5EF4-FFF2-40B4-BE49-F238E27FC236}">
                <a16:creationId xmlns:a16="http://schemas.microsoft.com/office/drawing/2014/main" id="{FF71506F-D8B7-2F25-C947-C44E8BFE344E}"/>
              </a:ext>
            </a:extLst>
          </p:cNvPr>
          <p:cNvSpPr/>
          <p:nvPr/>
        </p:nvSpPr>
        <p:spPr>
          <a:xfrm>
            <a:off x="400098" y="1286286"/>
            <a:ext cx="1874520"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8" name="Shape 6">
            <a:extLst>
              <a:ext uri="{FF2B5EF4-FFF2-40B4-BE49-F238E27FC236}">
                <a16:creationId xmlns:a16="http://schemas.microsoft.com/office/drawing/2014/main" id="{A799684D-D07D-4BB3-CF26-A94CCA9E2F10}"/>
              </a:ext>
            </a:extLst>
          </p:cNvPr>
          <p:cNvSpPr/>
          <p:nvPr/>
        </p:nvSpPr>
        <p:spPr>
          <a:xfrm>
            <a:off x="2280715" y="1286286"/>
            <a:ext cx="4613255"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1" name="Shape 9">
            <a:extLst>
              <a:ext uri="{FF2B5EF4-FFF2-40B4-BE49-F238E27FC236}">
                <a16:creationId xmlns:a16="http://schemas.microsoft.com/office/drawing/2014/main" id="{F53220AB-404B-59BA-F716-A60F9BD85C81}"/>
              </a:ext>
            </a:extLst>
          </p:cNvPr>
          <p:cNvSpPr/>
          <p:nvPr/>
        </p:nvSpPr>
        <p:spPr>
          <a:xfrm>
            <a:off x="406195" y="1901571"/>
            <a:ext cx="1870662" cy="478549"/>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12" name="Shape 10">
            <a:extLst>
              <a:ext uri="{FF2B5EF4-FFF2-40B4-BE49-F238E27FC236}">
                <a16:creationId xmlns:a16="http://schemas.microsoft.com/office/drawing/2014/main" id="{CF5210BC-5026-5508-66F5-80CB8B39F7C7}"/>
              </a:ext>
            </a:extLst>
          </p:cNvPr>
          <p:cNvSpPr/>
          <p:nvPr/>
        </p:nvSpPr>
        <p:spPr>
          <a:xfrm>
            <a:off x="2280715" y="1902397"/>
            <a:ext cx="4633165" cy="478549"/>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3" name="Text 11">
            <a:extLst>
              <a:ext uri="{FF2B5EF4-FFF2-40B4-BE49-F238E27FC236}">
                <a16:creationId xmlns:a16="http://schemas.microsoft.com/office/drawing/2014/main" id="{20897C58-1DB2-CF36-9E53-F99BAEF1ADAA}"/>
              </a:ext>
            </a:extLst>
          </p:cNvPr>
          <p:cNvSpPr/>
          <p:nvPr/>
        </p:nvSpPr>
        <p:spPr>
          <a:xfrm>
            <a:off x="416014" y="1944197"/>
            <a:ext cx="1844791" cy="365760"/>
          </a:xfrm>
          <a:prstGeom prst="rect">
            <a:avLst/>
          </a:prstGeom>
          <a:noFill/>
          <a:ln/>
        </p:spPr>
        <p:txBody>
          <a:bodyPr wrap="square" lIns="254" tIns="254" rIns="254" bIns="254" rtlCol="0" anchor="ctr">
            <a:no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Combiner placement</a:t>
            </a:r>
            <a:endParaRPr lang="en-US" sz="1600" dirty="0">
              <a:latin typeface="Raleway" pitchFamily="2" charset="0"/>
              <a:cs typeface="Times New Roman" panose="02020603050405020304" pitchFamily="18" charset="0"/>
            </a:endParaRPr>
          </a:p>
        </p:txBody>
      </p:sp>
      <p:sp>
        <p:nvSpPr>
          <p:cNvPr id="14" name="Text 12">
            <a:extLst>
              <a:ext uri="{FF2B5EF4-FFF2-40B4-BE49-F238E27FC236}">
                <a16:creationId xmlns:a16="http://schemas.microsoft.com/office/drawing/2014/main" id="{9E34D3CF-380F-3A2E-99B2-8F7CB87E6C84}"/>
              </a:ext>
            </a:extLst>
          </p:cNvPr>
          <p:cNvSpPr/>
          <p:nvPr/>
        </p:nvSpPr>
        <p:spPr>
          <a:xfrm>
            <a:off x="2290534" y="1962434"/>
            <a:ext cx="4603436"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In-plane combiner vs out-of-plane combiner</a:t>
            </a:r>
            <a:endParaRPr lang="en-US" sz="1600" dirty="0">
              <a:latin typeface="Raleway" pitchFamily="2" charset="0"/>
              <a:cs typeface="Times New Roman" panose="02020603050405020304" pitchFamily="18" charset="0"/>
            </a:endParaRPr>
          </a:p>
        </p:txBody>
      </p:sp>
      <p:sp>
        <p:nvSpPr>
          <p:cNvPr id="15" name="Shape 13">
            <a:extLst>
              <a:ext uri="{FF2B5EF4-FFF2-40B4-BE49-F238E27FC236}">
                <a16:creationId xmlns:a16="http://schemas.microsoft.com/office/drawing/2014/main" id="{6CC1BCBB-6422-9C08-EDDB-C0EBCC0C8F37}"/>
              </a:ext>
            </a:extLst>
          </p:cNvPr>
          <p:cNvSpPr/>
          <p:nvPr/>
        </p:nvSpPr>
        <p:spPr>
          <a:xfrm>
            <a:off x="386285" y="2507074"/>
            <a:ext cx="1889964"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16" name="Shape 14">
            <a:extLst>
              <a:ext uri="{FF2B5EF4-FFF2-40B4-BE49-F238E27FC236}">
                <a16:creationId xmlns:a16="http://schemas.microsoft.com/office/drawing/2014/main" id="{51F3FB58-986A-E5AC-BB3B-35FF9657E0E1}"/>
              </a:ext>
            </a:extLst>
          </p:cNvPr>
          <p:cNvSpPr/>
          <p:nvPr/>
        </p:nvSpPr>
        <p:spPr>
          <a:xfrm>
            <a:off x="2280715" y="2505333"/>
            <a:ext cx="4599442"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17" name="Text 15">
            <a:extLst>
              <a:ext uri="{FF2B5EF4-FFF2-40B4-BE49-F238E27FC236}">
                <a16:creationId xmlns:a16="http://schemas.microsoft.com/office/drawing/2014/main" id="{C20E9D1F-5410-774C-6ACC-784FBB7366D7}"/>
              </a:ext>
            </a:extLst>
          </p:cNvPr>
          <p:cNvSpPr/>
          <p:nvPr/>
        </p:nvSpPr>
        <p:spPr>
          <a:xfrm>
            <a:off x="392282" y="2553181"/>
            <a:ext cx="1874520"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3 x Array rotation</a:t>
            </a:r>
            <a:endParaRPr lang="en-US" sz="1600" dirty="0">
              <a:latin typeface="Raleway" pitchFamily="2" charset="0"/>
              <a:cs typeface="Times New Roman" panose="02020603050405020304" pitchFamily="18" charset="0"/>
            </a:endParaRPr>
          </a:p>
        </p:txBody>
      </p:sp>
      <p:sp>
        <p:nvSpPr>
          <p:cNvPr id="18" name="Text 16">
            <a:extLst>
              <a:ext uri="{FF2B5EF4-FFF2-40B4-BE49-F238E27FC236}">
                <a16:creationId xmlns:a16="http://schemas.microsoft.com/office/drawing/2014/main" id="{6B0F12D4-556A-62FC-DCCF-36B7C11802E8}"/>
              </a:ext>
            </a:extLst>
          </p:cNvPr>
          <p:cNvSpPr/>
          <p:nvPr/>
        </p:nvSpPr>
        <p:spPr>
          <a:xfrm>
            <a:off x="2304546" y="2536397"/>
            <a:ext cx="4551680"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12 h, 18 h, 24 h array-rotation periods</a:t>
            </a:r>
            <a:endParaRPr lang="en-US" sz="1600" dirty="0">
              <a:latin typeface="Raleway" pitchFamily="2" charset="0"/>
              <a:cs typeface="Times New Roman" panose="02020603050405020304" pitchFamily="18" charset="0"/>
            </a:endParaRPr>
          </a:p>
        </p:txBody>
      </p:sp>
      <p:sp>
        <p:nvSpPr>
          <p:cNvPr id="19" name="Shape 17">
            <a:extLst>
              <a:ext uri="{FF2B5EF4-FFF2-40B4-BE49-F238E27FC236}">
                <a16:creationId xmlns:a16="http://schemas.microsoft.com/office/drawing/2014/main" id="{873A98B3-6A8E-49FC-64E9-4208FFB61B6D}"/>
              </a:ext>
            </a:extLst>
          </p:cNvPr>
          <p:cNvSpPr/>
          <p:nvPr/>
        </p:nvSpPr>
        <p:spPr>
          <a:xfrm>
            <a:off x="386285" y="3138010"/>
            <a:ext cx="1894430" cy="475488"/>
          </a:xfrm>
          <a:prstGeom prst="rect">
            <a:avLst/>
          </a:prstGeom>
          <a:solidFill>
            <a:srgbClr val="C2E3E8"/>
          </a:solidFill>
          <a:ln w="7620">
            <a:solidFill>
              <a:srgbClr val="4BAFBC"/>
            </a:solidFill>
            <a:prstDash val="solid"/>
          </a:ln>
        </p:spPr>
        <p:txBody>
          <a:bodyPr/>
          <a:lstStyle/>
          <a:p>
            <a:endParaRPr lang="en-CA" sz="1600" dirty="0">
              <a:latin typeface="Raleway" pitchFamily="2" charset="0"/>
            </a:endParaRPr>
          </a:p>
        </p:txBody>
      </p:sp>
      <p:sp>
        <p:nvSpPr>
          <p:cNvPr id="20" name="Shape 18">
            <a:extLst>
              <a:ext uri="{FF2B5EF4-FFF2-40B4-BE49-F238E27FC236}">
                <a16:creationId xmlns:a16="http://schemas.microsoft.com/office/drawing/2014/main" id="{94EE0896-EAF6-971C-4DB4-45049080BDE4}"/>
              </a:ext>
            </a:extLst>
          </p:cNvPr>
          <p:cNvSpPr/>
          <p:nvPr/>
        </p:nvSpPr>
        <p:spPr>
          <a:xfrm>
            <a:off x="2280715" y="3138992"/>
            <a:ext cx="4613255"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21" name="Text 19">
            <a:extLst>
              <a:ext uri="{FF2B5EF4-FFF2-40B4-BE49-F238E27FC236}">
                <a16:creationId xmlns:a16="http://schemas.microsoft.com/office/drawing/2014/main" id="{F469D820-45CF-7560-0D7A-CD3CCF28143C}"/>
              </a:ext>
            </a:extLst>
          </p:cNvPr>
          <p:cNvSpPr/>
          <p:nvPr/>
        </p:nvSpPr>
        <p:spPr>
          <a:xfrm>
            <a:off x="386285" y="3186012"/>
            <a:ext cx="1874520"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3 x Pointing angle</a:t>
            </a:r>
            <a:endParaRPr lang="en-US" sz="1600" dirty="0">
              <a:latin typeface="Raleway" pitchFamily="2" charset="0"/>
              <a:cs typeface="Times New Roman" panose="02020603050405020304" pitchFamily="18" charset="0"/>
            </a:endParaRPr>
          </a:p>
        </p:txBody>
      </p:sp>
      <p:sp>
        <p:nvSpPr>
          <p:cNvPr id="22" name="Text 20">
            <a:extLst>
              <a:ext uri="{FF2B5EF4-FFF2-40B4-BE49-F238E27FC236}">
                <a16:creationId xmlns:a16="http://schemas.microsoft.com/office/drawing/2014/main" id="{79DBEA69-7B82-8728-C229-BE49CC80C90A}"/>
              </a:ext>
            </a:extLst>
          </p:cNvPr>
          <p:cNvSpPr/>
          <p:nvPr/>
        </p:nvSpPr>
        <p:spPr>
          <a:xfrm>
            <a:off x="2332329" y="3176868"/>
            <a:ext cx="4510025" cy="384048"/>
          </a:xfrm>
          <a:prstGeom prst="rect">
            <a:avLst/>
          </a:prstGeom>
          <a:noFill/>
          <a:ln/>
        </p:spPr>
        <p:txBody>
          <a:bodyPr wrap="square" lIns="254" tIns="254" rIns="254" bIns="254" rtlCol="0" anchor="ctr">
            <a:norm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45°, 65°, 85° line-of-sight cases</a:t>
            </a:r>
            <a:endParaRPr lang="en-US" sz="1600" dirty="0">
              <a:latin typeface="Raleway" pitchFamily="2" charset="0"/>
              <a:cs typeface="Times New Roman" panose="02020603050405020304" pitchFamily="18" charset="0"/>
            </a:endParaRPr>
          </a:p>
        </p:txBody>
      </p:sp>
      <p:sp>
        <p:nvSpPr>
          <p:cNvPr id="23" name="Shape 21">
            <a:extLst>
              <a:ext uri="{FF2B5EF4-FFF2-40B4-BE49-F238E27FC236}">
                <a16:creationId xmlns:a16="http://schemas.microsoft.com/office/drawing/2014/main" id="{A8369F3C-B986-A95A-D3DD-CD3339D4498A}"/>
              </a:ext>
            </a:extLst>
          </p:cNvPr>
          <p:cNvSpPr/>
          <p:nvPr/>
        </p:nvSpPr>
        <p:spPr>
          <a:xfrm>
            <a:off x="386284" y="3769928"/>
            <a:ext cx="1889965" cy="475488"/>
          </a:xfrm>
          <a:prstGeom prst="rect">
            <a:avLst/>
          </a:prstGeom>
          <a:solidFill>
            <a:srgbClr val="C2E3E8"/>
          </a:solidFill>
          <a:ln w="7620">
            <a:solidFill>
              <a:srgbClr val="4BAFBC"/>
            </a:solidFill>
            <a:prstDash val="solid"/>
          </a:ln>
        </p:spPr>
        <p:txBody>
          <a:bodyPr/>
          <a:lstStyle/>
          <a:p>
            <a:endParaRPr lang="en-CA" dirty="0">
              <a:latin typeface="Raleway" pitchFamily="2" charset="0"/>
            </a:endParaRPr>
          </a:p>
        </p:txBody>
      </p:sp>
      <p:sp>
        <p:nvSpPr>
          <p:cNvPr id="24" name="Shape 22">
            <a:extLst>
              <a:ext uri="{FF2B5EF4-FFF2-40B4-BE49-F238E27FC236}">
                <a16:creationId xmlns:a16="http://schemas.microsoft.com/office/drawing/2014/main" id="{A24DFB13-E733-29CB-FCE3-0148EA06D694}"/>
              </a:ext>
            </a:extLst>
          </p:cNvPr>
          <p:cNvSpPr/>
          <p:nvPr/>
        </p:nvSpPr>
        <p:spPr>
          <a:xfrm>
            <a:off x="2276250" y="3769928"/>
            <a:ext cx="4617720" cy="475488"/>
          </a:xfrm>
          <a:prstGeom prst="rect">
            <a:avLst/>
          </a:prstGeom>
          <a:solidFill>
            <a:schemeClr val="bg1"/>
          </a:solidFill>
          <a:ln w="7620">
            <a:solidFill>
              <a:srgbClr val="4BAFBC"/>
            </a:solidFill>
            <a:prstDash val="solid"/>
          </a:ln>
        </p:spPr>
        <p:txBody>
          <a:bodyPr/>
          <a:lstStyle/>
          <a:p>
            <a:endParaRPr lang="en-CA" sz="1600" dirty="0">
              <a:latin typeface="Raleway" pitchFamily="2" charset="0"/>
            </a:endParaRPr>
          </a:p>
        </p:txBody>
      </p:sp>
      <p:sp>
        <p:nvSpPr>
          <p:cNvPr id="25" name="Text 23">
            <a:extLst>
              <a:ext uri="{FF2B5EF4-FFF2-40B4-BE49-F238E27FC236}">
                <a16:creationId xmlns:a16="http://schemas.microsoft.com/office/drawing/2014/main" id="{181F437C-B0B4-1942-73E5-C452D755B32F}"/>
              </a:ext>
            </a:extLst>
          </p:cNvPr>
          <p:cNvSpPr/>
          <p:nvPr/>
        </p:nvSpPr>
        <p:spPr>
          <a:xfrm>
            <a:off x="324710" y="1312926"/>
            <a:ext cx="1844861"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2 x Controller</a:t>
            </a:r>
            <a:endParaRPr lang="en-US" sz="1600" dirty="0">
              <a:latin typeface="Raleway" pitchFamily="2" charset="0"/>
              <a:cs typeface="Times New Roman" panose="02020603050405020304" pitchFamily="18" charset="0"/>
            </a:endParaRPr>
          </a:p>
        </p:txBody>
      </p:sp>
      <p:sp>
        <p:nvSpPr>
          <p:cNvPr id="26" name="Text 24">
            <a:extLst>
              <a:ext uri="{FF2B5EF4-FFF2-40B4-BE49-F238E27FC236}">
                <a16:creationId xmlns:a16="http://schemas.microsoft.com/office/drawing/2014/main" id="{DC83E113-7D15-A969-6E28-A3375AA9A7FF}"/>
              </a:ext>
            </a:extLst>
          </p:cNvPr>
          <p:cNvSpPr/>
          <p:nvPr/>
        </p:nvSpPr>
        <p:spPr>
          <a:xfrm>
            <a:off x="2290534" y="1338029"/>
            <a:ext cx="4531906" cy="384048"/>
          </a:xfrm>
          <a:prstGeom prst="rect">
            <a:avLst/>
          </a:prstGeom>
          <a:noFill/>
          <a:ln/>
        </p:spPr>
        <p:txBody>
          <a:bodyPr wrap="square" lIns="254" tIns="254" rIns="254" bIns="254" rtlCol="0" anchor="ctr">
            <a:norm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PD vs CR3BP-LQI</a:t>
            </a:r>
            <a:endParaRPr lang="en-US" sz="1600" dirty="0">
              <a:latin typeface="Raleway" pitchFamily="2" charset="0"/>
              <a:cs typeface="Times New Roman" panose="02020603050405020304" pitchFamily="18" charset="0"/>
            </a:endParaRPr>
          </a:p>
        </p:txBody>
      </p:sp>
      <p:sp>
        <p:nvSpPr>
          <p:cNvPr id="39" name="Shape 37">
            <a:extLst>
              <a:ext uri="{FF2B5EF4-FFF2-40B4-BE49-F238E27FC236}">
                <a16:creationId xmlns:a16="http://schemas.microsoft.com/office/drawing/2014/main" id="{462A787A-99F0-B762-6438-3AD50B804651}"/>
              </a:ext>
            </a:extLst>
          </p:cNvPr>
          <p:cNvSpPr/>
          <p:nvPr/>
        </p:nvSpPr>
        <p:spPr>
          <a:xfrm>
            <a:off x="7152640" y="1286287"/>
            <a:ext cx="4617720" cy="5366004"/>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pic>
        <p:nvPicPr>
          <p:cNvPr id="49" name="Google Shape;57;p13">
            <a:extLst>
              <a:ext uri="{FF2B5EF4-FFF2-40B4-BE49-F238E27FC236}">
                <a16:creationId xmlns:a16="http://schemas.microsoft.com/office/drawing/2014/main" id="{CA7DB8F1-F6B5-A6E8-507A-8886B01A7820}"/>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9" name="Text 7">
            <a:extLst>
              <a:ext uri="{FF2B5EF4-FFF2-40B4-BE49-F238E27FC236}">
                <a16:creationId xmlns:a16="http://schemas.microsoft.com/office/drawing/2014/main" id="{BBFE5E02-6481-DC92-B500-608CBAC2630C}"/>
              </a:ext>
            </a:extLst>
          </p:cNvPr>
          <p:cNvSpPr/>
          <p:nvPr/>
        </p:nvSpPr>
        <p:spPr>
          <a:xfrm>
            <a:off x="374260" y="3828427"/>
            <a:ext cx="1882687" cy="365760"/>
          </a:xfrm>
          <a:prstGeom prst="rect">
            <a:avLst/>
          </a:prstGeom>
          <a:noFill/>
          <a:ln/>
        </p:spPr>
        <p:txBody>
          <a:bodyPr wrap="square" lIns="254" tIns="254" rIns="254" bIns="254" rtlCol="0" anchor="ctr">
            <a:normAutofit/>
          </a:bodyPr>
          <a:lstStyle/>
          <a:p>
            <a:pPr marL="0" indent="0" algn="ctr">
              <a:buNone/>
            </a:pPr>
            <a:r>
              <a:rPr lang="en-US" sz="1600" b="1" dirty="0">
                <a:solidFill>
                  <a:srgbClr val="1D1D1B"/>
                </a:solidFill>
                <a:latin typeface="Raleway" pitchFamily="2" charset="0"/>
                <a:ea typeface="Aptos" pitchFamily="34" charset="-122"/>
                <a:cs typeface="Times New Roman" panose="02020603050405020304" pitchFamily="18" charset="0"/>
              </a:rPr>
              <a:t>4 x Combiner orbit</a:t>
            </a:r>
            <a:endParaRPr lang="en-US" sz="1600" dirty="0">
              <a:latin typeface="Raleway" pitchFamily="2" charset="0"/>
              <a:cs typeface="Times New Roman" panose="02020603050405020304" pitchFamily="18" charset="0"/>
            </a:endParaRPr>
          </a:p>
        </p:txBody>
      </p:sp>
      <p:sp>
        <p:nvSpPr>
          <p:cNvPr id="10" name="Text 8">
            <a:extLst>
              <a:ext uri="{FF2B5EF4-FFF2-40B4-BE49-F238E27FC236}">
                <a16:creationId xmlns:a16="http://schemas.microsoft.com/office/drawing/2014/main" id="{3D530B99-9D1D-F2CD-3F51-F4BDB7B0CE72}"/>
              </a:ext>
            </a:extLst>
          </p:cNvPr>
          <p:cNvSpPr/>
          <p:nvPr/>
        </p:nvSpPr>
        <p:spPr>
          <a:xfrm>
            <a:off x="2312415" y="3803904"/>
            <a:ext cx="4581555" cy="384048"/>
          </a:xfrm>
          <a:prstGeom prst="rect">
            <a:avLst/>
          </a:prstGeom>
          <a:noFill/>
          <a:ln/>
        </p:spPr>
        <p:txBody>
          <a:bodyPr wrap="square" lIns="254" tIns="254" rIns="254" bIns="254" rtlCol="0" anchor="ctr">
            <a:noAutofit/>
          </a:bodyPr>
          <a:lstStyle/>
          <a:p>
            <a:pPr marL="0" indent="0" algn="ctr">
              <a:buNone/>
            </a:pPr>
            <a:r>
              <a:rPr lang="en-US" sz="1600" dirty="0">
                <a:solidFill>
                  <a:srgbClr val="1D1D1B"/>
                </a:solidFill>
                <a:latin typeface="Raleway" pitchFamily="2" charset="0"/>
                <a:ea typeface="Aptos" pitchFamily="34" charset="-122"/>
                <a:cs typeface="Times New Roman" panose="02020603050405020304" pitchFamily="18" charset="0"/>
              </a:rPr>
              <a:t>JWST-like halo; small periodic halo; quasi-halo; Lissajous-family trajectory</a:t>
            </a:r>
            <a:endParaRPr lang="en-US" sz="1600" dirty="0">
              <a:latin typeface="Raleway" pitchFamily="2"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04AB3DD5-3144-CEC0-BF7E-EB2D9ECCC85A}"/>
              </a:ext>
            </a:extLst>
          </p:cNvPr>
          <p:cNvSpPr txBox="1">
            <a:spLocks/>
          </p:cNvSpPr>
          <p:nvPr/>
        </p:nvSpPr>
        <p:spPr>
          <a:xfrm>
            <a:off x="9448800" y="6531552"/>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600" dirty="0">
                <a:solidFill>
                  <a:schemeClr val="bg2">
                    <a:lumMod val="50000"/>
                  </a:schemeClr>
                </a:solidFill>
                <a:latin typeface="Raleway" pitchFamily="2" charset="0"/>
              </a:rPr>
              <a:t>8</a:t>
            </a:r>
          </a:p>
        </p:txBody>
      </p:sp>
      <p:sp>
        <p:nvSpPr>
          <p:cNvPr id="34" name="Shape 1">
            <a:extLst>
              <a:ext uri="{FF2B5EF4-FFF2-40B4-BE49-F238E27FC236}">
                <a16:creationId xmlns:a16="http://schemas.microsoft.com/office/drawing/2014/main" id="{7F487032-073A-8AFF-7F3F-678B2EE9E6BF}"/>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36" name="TextBox 35">
            <a:extLst>
              <a:ext uri="{FF2B5EF4-FFF2-40B4-BE49-F238E27FC236}">
                <a16:creationId xmlns:a16="http://schemas.microsoft.com/office/drawing/2014/main" id="{F950F3DE-61C8-F645-FC0E-2F57A5409E9C}"/>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40" name="TextBox 39">
            <a:extLst>
              <a:ext uri="{FF2B5EF4-FFF2-40B4-BE49-F238E27FC236}">
                <a16:creationId xmlns:a16="http://schemas.microsoft.com/office/drawing/2014/main" id="{38464D51-DD01-D750-0F8F-E16953C8600F}"/>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42" name="TextBox 41">
            <a:extLst>
              <a:ext uri="{FF2B5EF4-FFF2-40B4-BE49-F238E27FC236}">
                <a16:creationId xmlns:a16="http://schemas.microsoft.com/office/drawing/2014/main" id="{6F982704-8791-5275-3C02-85A6E05D1247}"/>
              </a:ext>
            </a:extLst>
          </p:cNvPr>
          <p:cNvSpPr txBox="1"/>
          <p:nvPr/>
        </p:nvSpPr>
        <p:spPr>
          <a:xfrm>
            <a:off x="3727450" y="10093"/>
            <a:ext cx="1339850" cy="400110"/>
          </a:xfrm>
          <a:prstGeom prst="rect">
            <a:avLst/>
          </a:prstGeom>
          <a:noFill/>
        </p:spPr>
        <p:txBody>
          <a:bodyPr wrap="square" rtlCol="0">
            <a:spAutoFit/>
          </a:bodyPr>
          <a:lstStyle/>
          <a:p>
            <a:pPr algn="ctr"/>
            <a:r>
              <a:rPr lang="en-CA" sz="2000" dirty="0">
                <a:latin typeface="Raleway" pitchFamily="2" charset="0"/>
              </a:rPr>
              <a:t>Problem</a:t>
            </a:r>
          </a:p>
        </p:txBody>
      </p:sp>
      <p:sp>
        <p:nvSpPr>
          <p:cNvPr id="44" name="TextBox 43">
            <a:extLst>
              <a:ext uri="{FF2B5EF4-FFF2-40B4-BE49-F238E27FC236}">
                <a16:creationId xmlns:a16="http://schemas.microsoft.com/office/drawing/2014/main" id="{03B8EC2B-0ACF-00EE-9419-9C6CE54AC5D6}"/>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6" name="TextBox 45">
            <a:extLst>
              <a:ext uri="{FF2B5EF4-FFF2-40B4-BE49-F238E27FC236}">
                <a16:creationId xmlns:a16="http://schemas.microsoft.com/office/drawing/2014/main" id="{87EBD9EC-C211-9F75-B873-5BF7E7A93B33}"/>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51" name="TextBox 50">
            <a:extLst>
              <a:ext uri="{FF2B5EF4-FFF2-40B4-BE49-F238E27FC236}">
                <a16:creationId xmlns:a16="http://schemas.microsoft.com/office/drawing/2014/main" id="{FEE12BA7-28AC-16BA-47A9-47F501284D0C}"/>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4" name="Shape 37">
            <a:extLst>
              <a:ext uri="{FF2B5EF4-FFF2-40B4-BE49-F238E27FC236}">
                <a16:creationId xmlns:a16="http://schemas.microsoft.com/office/drawing/2014/main" id="{65FC4E86-E270-150E-39FC-8B1143718EC1}"/>
              </a:ext>
            </a:extLst>
          </p:cNvPr>
          <p:cNvSpPr/>
          <p:nvPr/>
        </p:nvSpPr>
        <p:spPr>
          <a:xfrm>
            <a:off x="7152640" y="1286287"/>
            <a:ext cx="4617720" cy="5366004"/>
          </a:xfrm>
          <a:prstGeom prst="roundRect">
            <a:avLst>
              <a:gd name="adj" fmla="val 1975"/>
            </a:avLst>
          </a:prstGeom>
          <a:solidFill>
            <a:schemeClr val="bg1"/>
          </a:solidFill>
          <a:ln w="12700">
            <a:solidFill>
              <a:srgbClr val="4BAFBC"/>
            </a:solidFill>
            <a:prstDash val="solid"/>
          </a:ln>
        </p:spPr>
        <p:txBody>
          <a:bodyPr/>
          <a:lstStyle/>
          <a:p>
            <a:endParaRPr lang="en-CA" dirty="0">
              <a:latin typeface="Raleway" pitchFamily="2" charset="0"/>
            </a:endParaRPr>
          </a:p>
        </p:txBody>
      </p:sp>
      <p:sp>
        <p:nvSpPr>
          <p:cNvPr id="27" name="Slide Number Placeholder 4">
            <a:extLst>
              <a:ext uri="{FF2B5EF4-FFF2-40B4-BE49-F238E27FC236}">
                <a16:creationId xmlns:a16="http://schemas.microsoft.com/office/drawing/2014/main" id="{5325CFDC-30CA-BB58-2212-0F677CEF43D3}"/>
              </a:ext>
            </a:extLst>
          </p:cNvPr>
          <p:cNvSpPr txBox="1">
            <a:spLocks/>
          </p:cNvSpPr>
          <p:nvPr/>
        </p:nvSpPr>
        <p:spPr>
          <a:xfrm>
            <a:off x="9448800" y="6531552"/>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600" dirty="0">
                <a:solidFill>
                  <a:schemeClr val="bg2">
                    <a:lumMod val="50000"/>
                  </a:schemeClr>
                </a:solidFill>
                <a:latin typeface="Raleway" pitchFamily="2" charset="0"/>
              </a:rPr>
              <a:t>8</a:t>
            </a:r>
          </a:p>
        </p:txBody>
      </p:sp>
      <p:pic>
        <p:nvPicPr>
          <p:cNvPr id="28" name="Picture 6" descr="Sun PNG, Vector, PSD, and Clipart With Transparent Background for Free  Download | Pngtree">
            <a:extLst>
              <a:ext uri="{FF2B5EF4-FFF2-40B4-BE49-F238E27FC236}">
                <a16:creationId xmlns:a16="http://schemas.microsoft.com/office/drawing/2014/main" id="{E5DE918A-AA79-C3DD-AD62-D1B9858F2D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35"/>
          <a:stretch>
            <a:fillRect/>
          </a:stretch>
        </p:blipFill>
        <p:spPr bwMode="auto">
          <a:xfrm>
            <a:off x="7142585" y="1102421"/>
            <a:ext cx="674137" cy="166598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Sun PNG, Vector, PSD, and Clipart With Transparent Background for Free  Download | Pngtree">
            <a:extLst>
              <a:ext uri="{FF2B5EF4-FFF2-40B4-BE49-F238E27FC236}">
                <a16:creationId xmlns:a16="http://schemas.microsoft.com/office/drawing/2014/main" id="{54755B45-0FA3-A847-98EE-2E965F9183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35"/>
          <a:stretch>
            <a:fillRect/>
          </a:stretch>
        </p:blipFill>
        <p:spPr bwMode="auto">
          <a:xfrm>
            <a:off x="7148751" y="3850318"/>
            <a:ext cx="674137" cy="166598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Sun PNG, Vector, PSD, and Clipart With Transparent Background for Free  Download | Pngtree">
            <a:extLst>
              <a:ext uri="{FF2B5EF4-FFF2-40B4-BE49-F238E27FC236}">
                <a16:creationId xmlns:a16="http://schemas.microsoft.com/office/drawing/2014/main" id="{92B7A82C-C61F-CA0F-FFF9-FE91D214D2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35"/>
          <a:stretch>
            <a:fillRect/>
          </a:stretch>
        </p:blipFill>
        <p:spPr bwMode="auto">
          <a:xfrm>
            <a:off x="7148751" y="5187813"/>
            <a:ext cx="674137" cy="1665980"/>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Straight Arrow Connector 30">
            <a:extLst>
              <a:ext uri="{FF2B5EF4-FFF2-40B4-BE49-F238E27FC236}">
                <a16:creationId xmlns:a16="http://schemas.microsoft.com/office/drawing/2014/main" id="{9DD63D5D-A870-29D9-DBF1-96E0EE735EB3}"/>
              </a:ext>
            </a:extLst>
          </p:cNvPr>
          <p:cNvCxnSpPr>
            <a:cxnSpLocks/>
          </p:cNvCxnSpPr>
          <p:nvPr/>
        </p:nvCxnSpPr>
        <p:spPr>
          <a:xfrm>
            <a:off x="7608518" y="1959563"/>
            <a:ext cx="40524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BF1CAF74-94D5-D0E8-7DB1-268077AF021F}"/>
              </a:ext>
            </a:extLst>
          </p:cNvPr>
          <p:cNvCxnSpPr>
            <a:cxnSpLocks/>
          </p:cNvCxnSpPr>
          <p:nvPr/>
        </p:nvCxnSpPr>
        <p:spPr>
          <a:xfrm>
            <a:off x="7614684" y="4685757"/>
            <a:ext cx="40524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225DBBB9-04EB-B505-F4CF-E643D355E65A}"/>
              </a:ext>
            </a:extLst>
          </p:cNvPr>
          <p:cNvCxnSpPr>
            <a:cxnSpLocks/>
          </p:cNvCxnSpPr>
          <p:nvPr/>
        </p:nvCxnSpPr>
        <p:spPr>
          <a:xfrm>
            <a:off x="7630305" y="6016302"/>
            <a:ext cx="40524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35" name="Picture 34">
            <a:extLst>
              <a:ext uri="{FF2B5EF4-FFF2-40B4-BE49-F238E27FC236}">
                <a16:creationId xmlns:a16="http://schemas.microsoft.com/office/drawing/2014/main" id="{9D2E0BAD-CC06-DED5-3A1A-3E97D74C3C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98693" y="4446520"/>
            <a:ext cx="493832" cy="493832"/>
          </a:xfrm>
          <a:prstGeom prst="rect">
            <a:avLst/>
          </a:prstGeom>
        </p:spPr>
      </p:pic>
      <p:pic>
        <p:nvPicPr>
          <p:cNvPr id="37" name="Picture 36">
            <a:extLst>
              <a:ext uri="{FF2B5EF4-FFF2-40B4-BE49-F238E27FC236}">
                <a16:creationId xmlns:a16="http://schemas.microsoft.com/office/drawing/2014/main" id="{4B1DC4F2-0AFE-6072-9274-54FC24A261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4314" y="5769386"/>
            <a:ext cx="493832" cy="493832"/>
          </a:xfrm>
          <a:prstGeom prst="rect">
            <a:avLst/>
          </a:prstGeom>
        </p:spPr>
      </p:pic>
      <p:pic>
        <p:nvPicPr>
          <p:cNvPr id="41" name="Picture 40">
            <a:extLst>
              <a:ext uri="{FF2B5EF4-FFF2-40B4-BE49-F238E27FC236}">
                <a16:creationId xmlns:a16="http://schemas.microsoft.com/office/drawing/2014/main" id="{364341BD-8516-0CBD-B48A-6CCF4ED816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92527" y="1731241"/>
            <a:ext cx="493832" cy="493832"/>
          </a:xfrm>
          <a:prstGeom prst="rect">
            <a:avLst/>
          </a:prstGeom>
        </p:spPr>
      </p:pic>
      <p:sp>
        <p:nvSpPr>
          <p:cNvPr id="53" name="Oval 52">
            <a:extLst>
              <a:ext uri="{FF2B5EF4-FFF2-40B4-BE49-F238E27FC236}">
                <a16:creationId xmlns:a16="http://schemas.microsoft.com/office/drawing/2014/main" id="{1F2C1082-3E46-FC4D-BF96-D8E7B5BB0C9C}"/>
              </a:ext>
            </a:extLst>
          </p:cNvPr>
          <p:cNvSpPr/>
          <p:nvPr/>
        </p:nvSpPr>
        <p:spPr>
          <a:xfrm>
            <a:off x="10799387" y="3008171"/>
            <a:ext cx="326385" cy="56095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pic>
        <p:nvPicPr>
          <p:cNvPr id="54" name="Picture 6" descr="Sun PNG, Vector, PSD, and Clipart With Transparent Background for Free  Download | Pngtree">
            <a:extLst>
              <a:ext uri="{FF2B5EF4-FFF2-40B4-BE49-F238E27FC236}">
                <a16:creationId xmlns:a16="http://schemas.microsoft.com/office/drawing/2014/main" id="{B29332E5-7F82-1057-DBAD-333715E759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35"/>
          <a:stretch>
            <a:fillRect/>
          </a:stretch>
        </p:blipFill>
        <p:spPr bwMode="auto">
          <a:xfrm>
            <a:off x="7148174" y="2464648"/>
            <a:ext cx="674137" cy="1665980"/>
          </a:xfrm>
          <a:prstGeom prst="rect">
            <a:avLst/>
          </a:prstGeom>
          <a:noFill/>
          <a:extLst>
            <a:ext uri="{909E8E84-426E-40DD-AFC4-6F175D3DCCD1}">
              <a14:hiddenFill xmlns:a14="http://schemas.microsoft.com/office/drawing/2010/main">
                <a:solidFill>
                  <a:srgbClr val="FFFFFF"/>
                </a:solidFill>
              </a14:hiddenFill>
            </a:ext>
          </a:extLst>
        </p:spPr>
      </p:pic>
      <p:cxnSp>
        <p:nvCxnSpPr>
          <p:cNvPr id="55" name="Straight Arrow Connector 54">
            <a:extLst>
              <a:ext uri="{FF2B5EF4-FFF2-40B4-BE49-F238E27FC236}">
                <a16:creationId xmlns:a16="http://schemas.microsoft.com/office/drawing/2014/main" id="{F7C48A7C-A4E6-CF34-C522-39FEBE38A5F9}"/>
              </a:ext>
            </a:extLst>
          </p:cNvPr>
          <p:cNvCxnSpPr>
            <a:cxnSpLocks/>
          </p:cNvCxnSpPr>
          <p:nvPr/>
        </p:nvCxnSpPr>
        <p:spPr>
          <a:xfrm>
            <a:off x="7614107" y="3300087"/>
            <a:ext cx="40524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56" name="Picture 55">
            <a:extLst>
              <a:ext uri="{FF2B5EF4-FFF2-40B4-BE49-F238E27FC236}">
                <a16:creationId xmlns:a16="http://schemas.microsoft.com/office/drawing/2014/main" id="{03AD4B07-51A0-372B-1A3E-81E2E97E47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98116" y="3060850"/>
            <a:ext cx="493832" cy="493832"/>
          </a:xfrm>
          <a:prstGeom prst="rect">
            <a:avLst/>
          </a:prstGeom>
        </p:spPr>
      </p:pic>
      <p:sp>
        <p:nvSpPr>
          <p:cNvPr id="57" name="Oval 56">
            <a:extLst>
              <a:ext uri="{FF2B5EF4-FFF2-40B4-BE49-F238E27FC236}">
                <a16:creationId xmlns:a16="http://schemas.microsoft.com/office/drawing/2014/main" id="{BB4C2DDE-EB9C-3C7B-D435-A6CD1BEB4679}"/>
              </a:ext>
            </a:extLst>
          </p:cNvPr>
          <p:cNvSpPr/>
          <p:nvPr/>
        </p:nvSpPr>
        <p:spPr>
          <a:xfrm>
            <a:off x="10739418" y="1403713"/>
            <a:ext cx="446324" cy="104949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pic>
        <p:nvPicPr>
          <p:cNvPr id="59" name="Picture 4" descr="homework and exercises - Moment of Inertia of Torus - Physics Stack Exchange">
            <a:extLst>
              <a:ext uri="{FF2B5EF4-FFF2-40B4-BE49-F238E27FC236}">
                <a16:creationId xmlns:a16="http://schemas.microsoft.com/office/drawing/2014/main" id="{25DC4FBC-716F-3468-4D08-3E1F0C6786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9899" y="4132478"/>
            <a:ext cx="665359" cy="101626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homework and exercises - Moment of Inertia of Torus - Physics Stack Exchange">
            <a:extLst>
              <a:ext uri="{FF2B5EF4-FFF2-40B4-BE49-F238E27FC236}">
                <a16:creationId xmlns:a16="http://schemas.microsoft.com/office/drawing/2014/main" id="{F44AC126-C0E0-69A2-05E7-96F3BAD54E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5509" y="5779365"/>
            <a:ext cx="674137" cy="493832"/>
          </a:xfrm>
          <a:prstGeom prst="rect">
            <a:avLst/>
          </a:prstGeom>
          <a:noFill/>
          <a:extLst>
            <a:ext uri="{909E8E84-426E-40DD-AFC4-6F175D3DCCD1}">
              <a14:hiddenFill xmlns:a14="http://schemas.microsoft.com/office/drawing/2010/main">
                <a:solidFill>
                  <a:srgbClr val="FFFFFF"/>
                </a:solidFill>
              </a14:hiddenFill>
            </a:ext>
          </a:extLst>
        </p:spPr>
      </p:pic>
      <p:sp>
        <p:nvSpPr>
          <p:cNvPr id="63" name="Shape 36">
            <a:extLst>
              <a:ext uri="{FF2B5EF4-FFF2-40B4-BE49-F238E27FC236}">
                <a16:creationId xmlns:a16="http://schemas.microsoft.com/office/drawing/2014/main" id="{38598336-B1E8-347B-F3DB-F3545A35D7AC}"/>
              </a:ext>
            </a:extLst>
          </p:cNvPr>
          <p:cNvSpPr/>
          <p:nvPr/>
        </p:nvSpPr>
        <p:spPr>
          <a:xfrm>
            <a:off x="7233921" y="1207678"/>
            <a:ext cx="4434840" cy="0"/>
          </a:xfrm>
          <a:prstGeom prst="line">
            <a:avLst/>
          </a:prstGeom>
          <a:noFill/>
          <a:ln w="13970">
            <a:solidFill>
              <a:srgbClr val="4BAFBC"/>
            </a:solidFill>
            <a:prstDash val="solid"/>
          </a:ln>
        </p:spPr>
        <p:txBody>
          <a:bodyPr/>
          <a:lstStyle/>
          <a:p>
            <a:endParaRPr lang="en-CA" dirty="0">
              <a:latin typeface="Raleway" pitchFamily="2" charset="0"/>
            </a:endParaRPr>
          </a:p>
        </p:txBody>
      </p:sp>
      <p:sp>
        <p:nvSpPr>
          <p:cNvPr id="65" name="Google Shape;54;p13">
            <a:extLst>
              <a:ext uri="{FF2B5EF4-FFF2-40B4-BE49-F238E27FC236}">
                <a16:creationId xmlns:a16="http://schemas.microsoft.com/office/drawing/2014/main" id="{A8983C69-CF48-81DF-557D-B70099DCD381}"/>
              </a:ext>
            </a:extLst>
          </p:cNvPr>
          <p:cNvSpPr txBox="1"/>
          <p:nvPr/>
        </p:nvSpPr>
        <p:spPr>
          <a:xfrm>
            <a:off x="0" y="513808"/>
            <a:ext cx="12191694" cy="534741"/>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144 Case Trade Study Variables</a:t>
            </a:r>
          </a:p>
        </p:txBody>
      </p:sp>
    </p:spTree>
    <p:extLst>
      <p:ext uri="{BB962C8B-B14F-4D97-AF65-F5344CB8AC3E}">
        <p14:creationId xmlns:p14="http://schemas.microsoft.com/office/powerpoint/2010/main" val="264321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F74B6E7A-1624-DCD3-341A-3982AAA3387E}"/>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318FFE3F-542A-CDC2-EDAC-4FA397D52026}"/>
              </a:ext>
            </a:extLst>
          </p:cNvPr>
          <p:cNvSpPr txBox="1"/>
          <p:nvPr/>
        </p:nvSpPr>
        <p:spPr>
          <a:xfrm>
            <a:off x="0" y="673797"/>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Follower Spacecraft Control System</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53E9E2F4-5EA1-C410-5B77-058F275675EA}"/>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4" name="Rectangle 3">
            <a:extLst>
              <a:ext uri="{FF2B5EF4-FFF2-40B4-BE49-F238E27FC236}">
                <a16:creationId xmlns:a16="http://schemas.microsoft.com/office/drawing/2014/main" id="{9F5B68BB-F57B-2DFB-43DB-E5AD764E48C8}"/>
              </a:ext>
            </a:extLst>
          </p:cNvPr>
          <p:cNvSpPr/>
          <p:nvPr/>
        </p:nvSpPr>
        <p:spPr>
          <a:xfrm>
            <a:off x="2888282" y="2453631"/>
            <a:ext cx="1996954"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Estimation</a:t>
            </a:r>
          </a:p>
          <a:p>
            <a:pPr algn="ctr"/>
            <a:r>
              <a:rPr lang="en-CA" sz="1600" dirty="0">
                <a:solidFill>
                  <a:schemeClr val="tx1"/>
                </a:solidFill>
                <a:latin typeface="Times New Roman" panose="02020603050405020304" pitchFamily="18" charset="0"/>
                <a:cs typeface="Times New Roman" panose="02020603050405020304" pitchFamily="18" charset="0"/>
              </a:rPr>
              <a:t>-MRP square root UKF</a:t>
            </a: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2C85E81E-C165-39D5-E929-3504409D44F7}"/>
              </a:ext>
            </a:extLst>
          </p:cNvPr>
          <p:cNvSpPr/>
          <p:nvPr/>
        </p:nvSpPr>
        <p:spPr>
          <a:xfrm>
            <a:off x="5611292" y="2452967"/>
            <a:ext cx="170117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Control</a:t>
            </a:r>
          </a:p>
          <a:p>
            <a:pPr algn="ctr"/>
            <a:r>
              <a:rPr lang="en-CA" sz="1600" dirty="0">
                <a:solidFill>
                  <a:schemeClr val="tx1"/>
                </a:solidFill>
                <a:latin typeface="Times New Roman" panose="02020603050405020304" pitchFamily="18" charset="0"/>
                <a:cs typeface="Times New Roman" panose="02020603050405020304" pitchFamily="18" charset="0"/>
              </a:rPr>
              <a:t>-MRP PD feedback</a:t>
            </a:r>
            <a:endParaRPr lang="en-CA" dirty="0">
              <a:solidFill>
                <a:schemeClr val="tx1">
                  <a:lumMod val="50000"/>
                  <a:lumOff val="50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50000"/>
                    <a:lumOff val="50000"/>
                  </a:schemeClr>
                </a:solidFill>
                <a:latin typeface="Times New Roman" panose="02020603050405020304" pitchFamily="18" charset="0"/>
                <a:cs typeface="Times New Roman" panose="02020603050405020304" pitchFamily="18" charset="0"/>
              </a:rPr>
              <a:t>  </a:t>
            </a:r>
          </a:p>
        </p:txBody>
      </p:sp>
      <p:sp>
        <p:nvSpPr>
          <p:cNvPr id="9" name="Rectangle 8">
            <a:extLst>
              <a:ext uri="{FF2B5EF4-FFF2-40B4-BE49-F238E27FC236}">
                <a16:creationId xmlns:a16="http://schemas.microsoft.com/office/drawing/2014/main" id="{707BFAE8-4AF7-7682-2CB5-E9703351C4EF}"/>
              </a:ext>
            </a:extLst>
          </p:cNvPr>
          <p:cNvSpPr/>
          <p:nvPr/>
        </p:nvSpPr>
        <p:spPr>
          <a:xfrm>
            <a:off x="2882287" y="4279868"/>
            <a:ext cx="1996955"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Estimation</a:t>
            </a:r>
          </a:p>
          <a:p>
            <a:pPr algn="ctr"/>
            <a:r>
              <a:rPr lang="en-CA" sz="1600" dirty="0">
                <a:solidFill>
                  <a:schemeClr val="tx1"/>
                </a:solidFill>
                <a:latin typeface="Times New Roman" panose="02020603050405020304" pitchFamily="18" charset="0"/>
                <a:cs typeface="Times New Roman" panose="02020603050405020304" pitchFamily="18" charset="0"/>
              </a:rPr>
              <a:t>-CR3BP nonlinear square root EKF</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FC56AA02-D64F-DC44-BEE2-84B3ACDCD88E}"/>
              </a:ext>
            </a:extLst>
          </p:cNvPr>
          <p:cNvSpPr/>
          <p:nvPr/>
        </p:nvSpPr>
        <p:spPr>
          <a:xfrm>
            <a:off x="5607444" y="4277532"/>
            <a:ext cx="170369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Control</a:t>
            </a:r>
          </a:p>
          <a:p>
            <a:pPr algn="ctr"/>
            <a:r>
              <a:rPr lang="en-CA" sz="1600" dirty="0">
                <a:solidFill>
                  <a:schemeClr val="tx1"/>
                </a:solidFill>
                <a:latin typeface="Times New Roman" panose="02020603050405020304" pitchFamily="18" charset="0"/>
                <a:cs typeface="Times New Roman" panose="02020603050405020304" pitchFamily="18" charset="0"/>
              </a:rPr>
              <a:t>-CR3BP LQI</a:t>
            </a:r>
          </a:p>
          <a:p>
            <a:pPr algn="ctr"/>
            <a:r>
              <a:rPr lang="en-CA" sz="1600" dirty="0">
                <a:solidFill>
                  <a:schemeClr val="tx1"/>
                </a:solidFill>
                <a:latin typeface="Times New Roman" panose="02020603050405020304" pitchFamily="18" charset="0"/>
                <a:cs typeface="Times New Roman" panose="02020603050405020304" pitchFamily="18" charset="0"/>
              </a:rPr>
              <a:t>or</a:t>
            </a:r>
          </a:p>
          <a:p>
            <a:pPr algn="ctr"/>
            <a:r>
              <a:rPr lang="en-CA" sz="1600" dirty="0">
                <a:solidFill>
                  <a:schemeClr val="tx1"/>
                </a:solidFill>
                <a:latin typeface="Times New Roman" panose="02020603050405020304" pitchFamily="18" charset="0"/>
                <a:cs typeface="Times New Roman" panose="02020603050405020304" pitchFamily="18" charset="0"/>
              </a:rPr>
              <a:t>-PD</a:t>
            </a:r>
          </a:p>
        </p:txBody>
      </p:sp>
      <p:sp>
        <p:nvSpPr>
          <p:cNvPr id="13" name="Rectangle 12">
            <a:extLst>
              <a:ext uri="{FF2B5EF4-FFF2-40B4-BE49-F238E27FC236}">
                <a16:creationId xmlns:a16="http://schemas.microsoft.com/office/drawing/2014/main" id="{5313BBFF-EB6F-4A54-694D-B0361283E486}"/>
              </a:ext>
            </a:extLst>
          </p:cNvPr>
          <p:cNvSpPr/>
          <p:nvPr/>
        </p:nvSpPr>
        <p:spPr>
          <a:xfrm>
            <a:off x="163296" y="1912683"/>
            <a:ext cx="2049581" cy="113473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Sensors</a:t>
            </a:r>
          </a:p>
          <a:p>
            <a:pPr algn="ctr"/>
            <a:r>
              <a:rPr lang="en-CA" sz="1600" dirty="0">
                <a:solidFill>
                  <a:schemeClr val="tx1"/>
                </a:solidFill>
                <a:latin typeface="Times New Roman" panose="02020603050405020304" pitchFamily="18" charset="0"/>
                <a:cs typeface="Times New Roman" panose="02020603050405020304" pitchFamily="18" charset="0"/>
              </a:rPr>
              <a:t>-Star tracker</a:t>
            </a:r>
          </a:p>
          <a:p>
            <a:pPr algn="ctr"/>
            <a:r>
              <a:rPr lang="en-CA" sz="1600" dirty="0">
                <a:solidFill>
                  <a:schemeClr val="tx1"/>
                </a:solidFill>
                <a:latin typeface="Times New Roman" panose="02020603050405020304" pitchFamily="18" charset="0"/>
                <a:cs typeface="Times New Roman" panose="02020603050405020304" pitchFamily="18" charset="0"/>
              </a:rPr>
              <a:t>-IMU</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99A2F451-E933-239E-E4D0-3E931EE33E75}"/>
              </a:ext>
            </a:extLst>
          </p:cNvPr>
          <p:cNvSpPr/>
          <p:nvPr/>
        </p:nvSpPr>
        <p:spPr>
          <a:xfrm>
            <a:off x="163294" y="4854414"/>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Sensors</a:t>
            </a:r>
          </a:p>
          <a:p>
            <a:pPr algn="ctr"/>
            <a:r>
              <a:rPr lang="en-CA" sz="1600" dirty="0">
                <a:solidFill>
                  <a:schemeClr val="tx1"/>
                </a:solidFill>
                <a:latin typeface="Times New Roman" panose="02020603050405020304" pitchFamily="18" charset="0"/>
                <a:cs typeface="Times New Roman" panose="02020603050405020304" pitchFamily="18" charset="0"/>
              </a:rPr>
              <a:t>-Laser metrology</a:t>
            </a:r>
          </a:p>
          <a:p>
            <a:pPr algn="ctr"/>
            <a:r>
              <a:rPr lang="en-CA" sz="1600" dirty="0">
                <a:solidFill>
                  <a:schemeClr val="tx1"/>
                </a:solidFill>
                <a:latin typeface="Times New Roman" panose="02020603050405020304" pitchFamily="18" charset="0"/>
                <a:cs typeface="Times New Roman" panose="02020603050405020304" pitchFamily="18" charset="0"/>
              </a:rPr>
              <a:t>-Inter-Satellite link</a:t>
            </a:r>
          </a:p>
          <a:p>
            <a:pPr algn="ctr"/>
            <a:r>
              <a:rPr lang="en-CA" sz="1600" dirty="0">
                <a:solidFill>
                  <a:schemeClr val="tx1"/>
                </a:solidFill>
                <a:latin typeface="Times New Roman" panose="02020603050405020304" pitchFamily="18" charset="0"/>
                <a:cs typeface="Times New Roman" panose="02020603050405020304" pitchFamily="18" charset="0"/>
              </a:rPr>
              <a:t>-LED-camera link</a:t>
            </a:r>
          </a:p>
          <a:p>
            <a:pPr algn="ct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C81E482A-BFC7-682F-44D4-906057D67005}"/>
              </a:ext>
            </a:extLst>
          </p:cNvPr>
          <p:cNvCxnSpPr>
            <a:cxnSpLocks/>
          </p:cNvCxnSpPr>
          <p:nvPr/>
        </p:nvCxnSpPr>
        <p:spPr>
          <a:xfrm>
            <a:off x="2212877" y="2860507"/>
            <a:ext cx="695745"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BD82655-B77D-30DC-73B2-A208AF608F14}"/>
              </a:ext>
            </a:extLst>
          </p:cNvPr>
          <p:cNvCxnSpPr>
            <a:cxnSpLocks/>
            <a:stCxn id="4" idx="3"/>
            <a:endCxn id="5" idx="1"/>
          </p:cNvCxnSpPr>
          <p:nvPr/>
        </p:nvCxnSpPr>
        <p:spPr>
          <a:xfrm flipV="1">
            <a:off x="4885236" y="3020336"/>
            <a:ext cx="726056" cy="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29FA78B7-1609-564D-4DBC-71DC880FC800}"/>
              </a:ext>
            </a:extLst>
          </p:cNvPr>
          <p:cNvCxnSpPr>
            <a:cxnSpLocks/>
            <a:stCxn id="5" idx="3"/>
            <a:endCxn id="6" idx="1"/>
          </p:cNvCxnSpPr>
          <p:nvPr/>
        </p:nvCxnSpPr>
        <p:spPr>
          <a:xfrm flipV="1">
            <a:off x="7312470" y="3020003"/>
            <a:ext cx="850589" cy="3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A1F2BB45-2042-2306-C708-45012AA815C4}"/>
              </a:ext>
            </a:extLst>
          </p:cNvPr>
          <p:cNvCxnSpPr>
            <a:cxnSpLocks/>
          </p:cNvCxnSpPr>
          <p:nvPr/>
        </p:nvCxnSpPr>
        <p:spPr>
          <a:xfrm>
            <a:off x="2205252" y="5285465"/>
            <a:ext cx="69907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35DD8D20-9821-F7A5-A95A-11F2FE48603F}"/>
              </a:ext>
            </a:extLst>
          </p:cNvPr>
          <p:cNvCxnSpPr>
            <a:cxnSpLocks/>
            <a:stCxn id="9" idx="3"/>
            <a:endCxn id="10" idx="1"/>
          </p:cNvCxnSpPr>
          <p:nvPr/>
        </p:nvCxnSpPr>
        <p:spPr>
          <a:xfrm flipV="1">
            <a:off x="4879242" y="4844901"/>
            <a:ext cx="728202" cy="233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166237C1-A2F9-7BEF-0034-2BB2C2BB3B9A}"/>
              </a:ext>
            </a:extLst>
          </p:cNvPr>
          <p:cNvCxnSpPr>
            <a:cxnSpLocks/>
            <a:stCxn id="10" idx="3"/>
            <a:endCxn id="7" idx="1"/>
          </p:cNvCxnSpPr>
          <p:nvPr/>
        </p:nvCxnSpPr>
        <p:spPr>
          <a:xfrm flipV="1">
            <a:off x="7311142" y="4843868"/>
            <a:ext cx="851918" cy="10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E0DA8056-0C05-B858-F377-A183F5282546}"/>
              </a:ext>
            </a:extLst>
          </p:cNvPr>
          <p:cNvCxnSpPr>
            <a:cxnSpLocks/>
            <a:stCxn id="6" idx="0"/>
            <a:endCxn id="4" idx="0"/>
          </p:cNvCxnSpPr>
          <p:nvPr/>
        </p:nvCxnSpPr>
        <p:spPr>
          <a:xfrm rot="16200000" flipH="1" flipV="1">
            <a:off x="6523649" y="-184257"/>
            <a:ext cx="997" cy="5274778"/>
          </a:xfrm>
          <a:prstGeom prst="bentConnector3">
            <a:avLst>
              <a:gd name="adj1" fmla="val -2292878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5C33A7A7-850B-935C-E42E-D5BF90253CDB}"/>
              </a:ext>
            </a:extLst>
          </p:cNvPr>
          <p:cNvCxnSpPr>
            <a:cxnSpLocks/>
          </p:cNvCxnSpPr>
          <p:nvPr/>
        </p:nvCxnSpPr>
        <p:spPr>
          <a:xfrm>
            <a:off x="163294" y="2226780"/>
            <a:ext cx="2055577" cy="0"/>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F6A882B3-F186-9C69-AD52-B46016A96394}"/>
              </a:ext>
            </a:extLst>
          </p:cNvPr>
          <p:cNvCxnSpPr>
            <a:cxnSpLocks/>
          </p:cNvCxnSpPr>
          <p:nvPr/>
        </p:nvCxnSpPr>
        <p:spPr>
          <a:xfrm>
            <a:off x="163294" y="5192724"/>
            <a:ext cx="2049583" cy="0"/>
          </a:xfrm>
          <a:prstGeom prst="line">
            <a:avLst/>
          </a:prstGeom>
        </p:spPr>
        <p:style>
          <a:lnRef idx="2">
            <a:schemeClr val="dk1"/>
          </a:lnRef>
          <a:fillRef idx="0">
            <a:schemeClr val="dk1"/>
          </a:fillRef>
          <a:effectRef idx="1">
            <a:schemeClr val="dk1"/>
          </a:effectRef>
          <a:fontRef idx="minor">
            <a:schemeClr val="tx1"/>
          </a:fontRef>
        </p:style>
      </p:cxnSp>
      <p:cxnSp>
        <p:nvCxnSpPr>
          <p:cNvPr id="54" name="Straight Connector 53">
            <a:extLst>
              <a:ext uri="{FF2B5EF4-FFF2-40B4-BE49-F238E27FC236}">
                <a16:creationId xmlns:a16="http://schemas.microsoft.com/office/drawing/2014/main" id="{E9988E8B-8C9E-557F-F41E-D6244F6D5D43}"/>
              </a:ext>
            </a:extLst>
          </p:cNvPr>
          <p:cNvCxnSpPr>
            <a:cxnSpLocks/>
          </p:cNvCxnSpPr>
          <p:nvPr/>
        </p:nvCxnSpPr>
        <p:spPr>
          <a:xfrm flipV="1">
            <a:off x="2882287" y="2751361"/>
            <a:ext cx="2002949" cy="12874"/>
          </a:xfrm>
          <a:prstGeom prst="line">
            <a:avLst/>
          </a:prstGeom>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F5E55ECF-4F75-CF02-514F-D27509A37A0F}"/>
              </a:ext>
            </a:extLst>
          </p:cNvPr>
          <p:cNvCxnSpPr>
            <a:cxnSpLocks/>
          </p:cNvCxnSpPr>
          <p:nvPr/>
        </p:nvCxnSpPr>
        <p:spPr>
          <a:xfrm>
            <a:off x="2882287"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CAFAA812-2915-8867-0697-184A3C0E4EE1}"/>
              </a:ext>
            </a:extLst>
          </p:cNvPr>
          <p:cNvCxnSpPr>
            <a:cxnSpLocks/>
          </p:cNvCxnSpPr>
          <p:nvPr/>
        </p:nvCxnSpPr>
        <p:spPr>
          <a:xfrm>
            <a:off x="5611292" y="2764235"/>
            <a:ext cx="1701178" cy="0"/>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01126DB7-B9C3-D112-3B2F-F69A8A5D70D1}"/>
              </a:ext>
            </a:extLst>
          </p:cNvPr>
          <p:cNvCxnSpPr>
            <a:cxnSpLocks/>
          </p:cNvCxnSpPr>
          <p:nvPr/>
        </p:nvCxnSpPr>
        <p:spPr>
          <a:xfrm>
            <a:off x="5607444" y="4598897"/>
            <a:ext cx="1703698" cy="0"/>
          </a:xfrm>
          <a:prstGeom prst="line">
            <a:avLst/>
          </a:prstGeom>
        </p:spPr>
        <p:style>
          <a:lnRef idx="2">
            <a:schemeClr val="dk1"/>
          </a:lnRef>
          <a:fillRef idx="0">
            <a:schemeClr val="dk1"/>
          </a:fillRef>
          <a:effectRef idx="1">
            <a:schemeClr val="dk1"/>
          </a:effectRef>
          <a:fontRef idx="minor">
            <a:schemeClr val="tx1"/>
          </a:fontRef>
        </p:style>
      </p:cxnSp>
      <p:cxnSp>
        <p:nvCxnSpPr>
          <p:cNvPr id="8" name="Connector: Elbow 7">
            <a:extLst>
              <a:ext uri="{FF2B5EF4-FFF2-40B4-BE49-F238E27FC236}">
                <a16:creationId xmlns:a16="http://schemas.microsoft.com/office/drawing/2014/main" id="{C1E356B9-044F-BC2E-7DA2-09645EC918EE}"/>
              </a:ext>
            </a:extLst>
          </p:cNvPr>
          <p:cNvCxnSpPr>
            <a:cxnSpLocks/>
            <a:stCxn id="7" idx="2"/>
            <a:endCxn id="9" idx="2"/>
          </p:cNvCxnSpPr>
          <p:nvPr/>
        </p:nvCxnSpPr>
        <p:spPr>
          <a:xfrm rot="5400000">
            <a:off x="6519468" y="2772534"/>
            <a:ext cx="3369" cy="5280773"/>
          </a:xfrm>
          <a:prstGeom prst="bentConnector3">
            <a:avLst>
              <a:gd name="adj1" fmla="val 688539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0B6EC148-E6B4-3EF9-4807-C6A8D868BB16}"/>
              </a:ext>
            </a:extLst>
          </p:cNvPr>
          <p:cNvSpPr/>
          <p:nvPr/>
        </p:nvSpPr>
        <p:spPr>
          <a:xfrm>
            <a:off x="165894" y="3373908"/>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Commanded States</a:t>
            </a:r>
          </a:p>
          <a:p>
            <a:pPr algn="ctr"/>
            <a:r>
              <a:rPr lang="en-CA" sz="1600" dirty="0">
                <a:solidFill>
                  <a:schemeClr val="tx1"/>
                </a:solidFill>
                <a:latin typeface="Times New Roman" panose="02020603050405020304" pitchFamily="18" charset="0"/>
                <a:cs typeface="Times New Roman" panose="02020603050405020304" pitchFamily="18" charset="0"/>
              </a:rPr>
              <a:t>-Target attitude</a:t>
            </a:r>
          </a:p>
          <a:p>
            <a:pPr algn="ctr"/>
            <a:r>
              <a:rPr lang="en-CA" sz="1600" dirty="0">
                <a:solidFill>
                  <a:schemeClr val="tx1"/>
                </a:solidFill>
                <a:latin typeface="Times New Roman" panose="02020603050405020304" pitchFamily="18" charset="0"/>
                <a:cs typeface="Times New Roman" panose="02020603050405020304" pitchFamily="18" charset="0"/>
              </a:rPr>
              <a:t>-Target position</a:t>
            </a:r>
          </a:p>
          <a:p>
            <a:pPr algn="ctr"/>
            <a:r>
              <a:rPr lang="en-CA" sz="1600" dirty="0">
                <a:solidFill>
                  <a:schemeClr val="tx1"/>
                </a:solidFill>
                <a:latin typeface="Times New Roman" panose="02020603050405020304" pitchFamily="18" charset="0"/>
                <a:cs typeface="Times New Roman" panose="02020603050405020304" pitchFamily="18" charset="0"/>
              </a:rPr>
              <a:t>-Chief inertial pose</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E9CCEB22-5757-F819-12CD-4FFB190658E7}"/>
              </a:ext>
            </a:extLst>
          </p:cNvPr>
          <p:cNvCxnSpPr>
            <a:cxnSpLocks/>
          </p:cNvCxnSpPr>
          <p:nvPr/>
        </p:nvCxnSpPr>
        <p:spPr>
          <a:xfrm>
            <a:off x="165894" y="3712218"/>
            <a:ext cx="2052977" cy="0"/>
          </a:xfrm>
          <a:prstGeom prst="line">
            <a:avLst/>
          </a:prstGeom>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892526D5-BDCE-4BA1-CFC4-BDC38F5EFB01}"/>
              </a:ext>
            </a:extLst>
          </p:cNvPr>
          <p:cNvCxnSpPr>
            <a:cxnSpLocks/>
          </p:cNvCxnSpPr>
          <p:nvPr/>
        </p:nvCxnSpPr>
        <p:spPr>
          <a:xfrm>
            <a:off x="2215874" y="3472979"/>
            <a:ext cx="692748" cy="54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F8BCEB7A-8393-F4EB-7448-028BF24E4529}"/>
              </a:ext>
            </a:extLst>
          </p:cNvPr>
          <p:cNvCxnSpPr>
            <a:cxnSpLocks/>
          </p:cNvCxnSpPr>
          <p:nvPr/>
        </p:nvCxnSpPr>
        <p:spPr>
          <a:xfrm>
            <a:off x="2212877" y="4354324"/>
            <a:ext cx="67577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08487FC6-49A5-9626-1D32-7B95EE1454BA}"/>
              </a:ext>
            </a:extLst>
          </p:cNvPr>
          <p:cNvSpPr txBox="1"/>
          <p:nvPr/>
        </p:nvSpPr>
        <p:spPr>
          <a:xfrm>
            <a:off x="7814734" y="1906337"/>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67D487B9-91DD-0B02-08DF-57E888597D3E}"/>
              </a:ext>
            </a:extLst>
          </p:cNvPr>
          <p:cNvSpPr txBox="1"/>
          <p:nvPr/>
        </p:nvSpPr>
        <p:spPr>
          <a:xfrm>
            <a:off x="7944305" y="5656610"/>
            <a:ext cx="1513643"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a:t>
            </a:r>
            <a:endParaRPr lang="en-CA" sz="1400" dirty="0">
              <a:latin typeface="Times New Roman" panose="02020603050405020304" pitchFamily="18" charset="0"/>
              <a:cs typeface="Times New Roman" panose="02020603050405020304" pitchFamily="18" charset="0"/>
            </a:endParaRPr>
          </a:p>
        </p:txBody>
      </p:sp>
      <p:sp>
        <p:nvSpPr>
          <p:cNvPr id="320" name="TextBox 319">
            <a:extLst>
              <a:ext uri="{FF2B5EF4-FFF2-40B4-BE49-F238E27FC236}">
                <a16:creationId xmlns:a16="http://schemas.microsoft.com/office/drawing/2014/main" id="{A0ABD60A-EE40-A112-6F1B-C6B0C6910D73}"/>
              </a:ext>
            </a:extLst>
          </p:cNvPr>
          <p:cNvSpPr txBox="1"/>
          <p:nvPr/>
        </p:nvSpPr>
        <p:spPr>
          <a:xfrm>
            <a:off x="7294943" y="2494903"/>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torque</a:t>
            </a:r>
            <a:endParaRPr lang="en-CA" sz="1400" dirty="0">
              <a:latin typeface="Times New Roman" panose="02020603050405020304" pitchFamily="18" charset="0"/>
              <a:cs typeface="Times New Roman" panose="02020603050405020304" pitchFamily="18" charset="0"/>
            </a:endParaRPr>
          </a:p>
        </p:txBody>
      </p:sp>
      <p:sp>
        <p:nvSpPr>
          <p:cNvPr id="321" name="TextBox 320">
            <a:extLst>
              <a:ext uri="{FF2B5EF4-FFF2-40B4-BE49-F238E27FC236}">
                <a16:creationId xmlns:a16="http://schemas.microsoft.com/office/drawing/2014/main" id="{AFD5FBE3-3FF2-F321-F158-D9D261EDDCC9}"/>
              </a:ext>
            </a:extLst>
          </p:cNvPr>
          <p:cNvSpPr txBox="1"/>
          <p:nvPr/>
        </p:nvSpPr>
        <p:spPr>
          <a:xfrm>
            <a:off x="7266958" y="4850945"/>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force</a:t>
            </a:r>
            <a:endParaRPr lang="en-CA" sz="1400" dirty="0">
              <a:latin typeface="Times New Roman" panose="02020603050405020304" pitchFamily="18" charset="0"/>
              <a:cs typeface="Times New Roman" panose="02020603050405020304" pitchFamily="18" charset="0"/>
            </a:endParaRPr>
          </a:p>
        </p:txBody>
      </p:sp>
      <p:sp>
        <p:nvSpPr>
          <p:cNvPr id="348" name="TextBox 347">
            <a:extLst>
              <a:ext uri="{FF2B5EF4-FFF2-40B4-BE49-F238E27FC236}">
                <a16:creationId xmlns:a16="http://schemas.microsoft.com/office/drawing/2014/main" id="{ED0E78CE-1108-F724-F8B3-52A9161EDACE}"/>
              </a:ext>
            </a:extLst>
          </p:cNvPr>
          <p:cNvSpPr txBox="1"/>
          <p:nvPr/>
        </p:nvSpPr>
        <p:spPr>
          <a:xfrm>
            <a:off x="4833439" y="2480051"/>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error</a:t>
            </a:r>
            <a:endParaRPr lang="en-CA" sz="1400" dirty="0">
              <a:latin typeface="Times New Roman" panose="02020603050405020304" pitchFamily="18" charset="0"/>
              <a:cs typeface="Times New Roman" panose="02020603050405020304" pitchFamily="18" charset="0"/>
            </a:endParaRPr>
          </a:p>
        </p:txBody>
      </p:sp>
      <p:sp>
        <p:nvSpPr>
          <p:cNvPr id="349" name="TextBox 348">
            <a:extLst>
              <a:ext uri="{FF2B5EF4-FFF2-40B4-BE49-F238E27FC236}">
                <a16:creationId xmlns:a16="http://schemas.microsoft.com/office/drawing/2014/main" id="{32FD34D3-AF18-F428-A1E0-8EFAA1708504}"/>
              </a:ext>
            </a:extLst>
          </p:cNvPr>
          <p:cNvSpPr txBox="1"/>
          <p:nvPr/>
        </p:nvSpPr>
        <p:spPr>
          <a:xfrm>
            <a:off x="4833439" y="4838997"/>
            <a:ext cx="86741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Position/ velocity </a:t>
            </a:r>
          </a:p>
          <a:p>
            <a:r>
              <a:rPr lang="en-US" sz="1400" dirty="0">
                <a:latin typeface="Times New Roman" panose="02020603050405020304" pitchFamily="18" charset="0"/>
                <a:cs typeface="Times New Roman" panose="02020603050405020304" pitchFamily="18" charset="0"/>
              </a:rPr>
              <a:t>error</a:t>
            </a:r>
            <a:endParaRPr lang="en-CA" sz="1400" dirty="0">
              <a:latin typeface="Times New Roman" panose="02020603050405020304" pitchFamily="18" charset="0"/>
              <a:cs typeface="Times New Roman" panose="02020603050405020304" pitchFamily="18" charset="0"/>
            </a:endParaRPr>
          </a:p>
        </p:txBody>
      </p:sp>
      <p:sp>
        <p:nvSpPr>
          <p:cNvPr id="350" name="TextBox 349">
            <a:extLst>
              <a:ext uri="{FF2B5EF4-FFF2-40B4-BE49-F238E27FC236}">
                <a16:creationId xmlns:a16="http://schemas.microsoft.com/office/drawing/2014/main" id="{289D5320-B837-0ADC-EBAD-951A5AFFC899}"/>
              </a:ext>
            </a:extLst>
          </p:cNvPr>
          <p:cNvSpPr txBox="1"/>
          <p:nvPr/>
        </p:nvSpPr>
        <p:spPr>
          <a:xfrm>
            <a:off x="2148776" y="5280954"/>
            <a:ext cx="85500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Range &amp; angle estimates</a:t>
            </a:r>
            <a:endParaRPr lang="en-CA" sz="1400" dirty="0">
              <a:latin typeface="Times New Roman" panose="02020603050405020304" pitchFamily="18" charset="0"/>
              <a:cs typeface="Times New Roman" panose="02020603050405020304" pitchFamily="18" charset="0"/>
            </a:endParaRPr>
          </a:p>
        </p:txBody>
      </p:sp>
      <p:sp>
        <p:nvSpPr>
          <p:cNvPr id="351" name="TextBox 350">
            <a:extLst>
              <a:ext uri="{FF2B5EF4-FFF2-40B4-BE49-F238E27FC236}">
                <a16:creationId xmlns:a16="http://schemas.microsoft.com/office/drawing/2014/main" id="{2A533B68-A705-90FD-1951-A403436C815F}"/>
              </a:ext>
            </a:extLst>
          </p:cNvPr>
          <p:cNvSpPr txBox="1"/>
          <p:nvPr/>
        </p:nvSpPr>
        <p:spPr>
          <a:xfrm>
            <a:off x="2158243" y="2341506"/>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estimate</a:t>
            </a:r>
            <a:endParaRPr lang="en-CA" sz="1400" dirty="0">
              <a:latin typeface="Times New Roman" panose="02020603050405020304" pitchFamily="18" charset="0"/>
              <a:cs typeface="Times New Roman" panose="02020603050405020304" pitchFamily="18" charset="0"/>
            </a:endParaRPr>
          </a:p>
        </p:txBody>
      </p:sp>
      <p:sp>
        <p:nvSpPr>
          <p:cNvPr id="352" name="TextBox 351">
            <a:extLst>
              <a:ext uri="{FF2B5EF4-FFF2-40B4-BE49-F238E27FC236}">
                <a16:creationId xmlns:a16="http://schemas.microsoft.com/office/drawing/2014/main" id="{332292A4-4D08-EC87-6FCC-4F4F1832E4FC}"/>
              </a:ext>
            </a:extLst>
          </p:cNvPr>
          <p:cNvSpPr txBox="1"/>
          <p:nvPr/>
        </p:nvSpPr>
        <p:spPr>
          <a:xfrm>
            <a:off x="2148776" y="3542217"/>
            <a:ext cx="1299336"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Commanded position &amp; attitude</a:t>
            </a:r>
            <a:endParaRPr lang="en-CA" sz="14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A9D9928-FD76-2279-A012-34D608A641A4}"/>
              </a:ext>
            </a:extLst>
          </p:cNvPr>
          <p:cNvSpPr/>
          <p:nvPr/>
        </p:nvSpPr>
        <p:spPr>
          <a:xfrm>
            <a:off x="8163059" y="2452634"/>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Wheel Allocation</a:t>
            </a:r>
          </a:p>
          <a:p>
            <a:pPr algn="ctr"/>
            <a:r>
              <a:rPr lang="en-CA" sz="1600" dirty="0">
                <a:solidFill>
                  <a:schemeClr val="tx1"/>
                </a:solidFill>
                <a:latin typeface="Times New Roman" panose="02020603050405020304" pitchFamily="18" charset="0"/>
                <a:cs typeface="Times New Roman" panose="02020603050405020304" pitchFamily="18" charset="0"/>
              </a:rPr>
              <a:t>-Least squares allocation</a:t>
            </a:r>
          </a:p>
          <a:p>
            <a:pPr algn="ctr"/>
            <a:r>
              <a:rPr lang="en-CA" sz="1600" dirty="0">
                <a:solidFill>
                  <a:schemeClr val="tx1"/>
                </a:solidFill>
                <a:latin typeface="Times New Roman" panose="02020603050405020304" pitchFamily="18" charset="0"/>
                <a:cs typeface="Times New Roman" panose="02020603050405020304" pitchFamily="18" charset="0"/>
              </a:rPr>
              <a:t>-4 Reaction wheels</a:t>
            </a:r>
          </a:p>
        </p:txBody>
      </p:sp>
      <p:sp>
        <p:nvSpPr>
          <p:cNvPr id="7" name="Rectangle 6">
            <a:extLst>
              <a:ext uri="{FF2B5EF4-FFF2-40B4-BE49-F238E27FC236}">
                <a16:creationId xmlns:a16="http://schemas.microsoft.com/office/drawing/2014/main" id="{2E5FF154-B368-88FB-DFF0-82CCB77C8CB3}"/>
              </a:ext>
            </a:extLst>
          </p:cNvPr>
          <p:cNvSpPr/>
          <p:nvPr/>
        </p:nvSpPr>
        <p:spPr>
          <a:xfrm>
            <a:off x="8163060" y="4276499"/>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Thruster Allocation</a:t>
            </a:r>
          </a:p>
          <a:p>
            <a:pPr algn="ctr"/>
            <a:r>
              <a:rPr lang="en-CA" sz="1600" dirty="0">
                <a:solidFill>
                  <a:schemeClr val="tx1"/>
                </a:solidFill>
                <a:latin typeface="Times New Roman" panose="02020603050405020304" pitchFamily="18" charset="0"/>
                <a:cs typeface="Times New Roman" panose="02020603050405020304" pitchFamily="18" charset="0"/>
              </a:rPr>
              <a:t>-Convex allocation</a:t>
            </a:r>
          </a:p>
          <a:p>
            <a:pPr algn="ctr"/>
            <a:r>
              <a:rPr lang="en-CA" sz="1600" dirty="0">
                <a:solidFill>
                  <a:schemeClr val="tx1"/>
                </a:solidFill>
                <a:latin typeface="Times New Roman" panose="02020603050405020304" pitchFamily="18" charset="0"/>
                <a:cs typeface="Times New Roman" panose="02020603050405020304" pitchFamily="18" charset="0"/>
              </a:rPr>
              <a:t>-12 Thrusters</a:t>
            </a:r>
          </a:p>
          <a:p>
            <a:pPr marL="285750" indent="-285750" algn="ctr">
              <a:buFontTx/>
              <a:buChar char="-"/>
            </a:pP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AEBC44BD-7C5C-B1FD-A49C-9EF99E05841C}"/>
              </a:ext>
            </a:extLst>
          </p:cNvPr>
          <p:cNvCxnSpPr>
            <a:cxnSpLocks/>
          </p:cNvCxnSpPr>
          <p:nvPr/>
        </p:nvCxnSpPr>
        <p:spPr>
          <a:xfrm>
            <a:off x="8163060" y="2764235"/>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0FF939F9-97C0-5840-F69F-C2AD941799EF}"/>
              </a:ext>
            </a:extLst>
          </p:cNvPr>
          <p:cNvCxnSpPr>
            <a:cxnSpLocks/>
          </p:cNvCxnSpPr>
          <p:nvPr/>
        </p:nvCxnSpPr>
        <p:spPr>
          <a:xfrm>
            <a:off x="8163059"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41" name="Connector: Elbow 40">
            <a:extLst>
              <a:ext uri="{FF2B5EF4-FFF2-40B4-BE49-F238E27FC236}">
                <a16:creationId xmlns:a16="http://schemas.microsoft.com/office/drawing/2014/main" id="{FD5A0EF1-CE9C-6C8D-69F0-0120E9A607AB}"/>
              </a:ext>
            </a:extLst>
          </p:cNvPr>
          <p:cNvCxnSpPr>
            <a:cxnSpLocks/>
            <a:stCxn id="7" idx="0"/>
            <a:endCxn id="5" idx="2"/>
          </p:cNvCxnSpPr>
          <p:nvPr/>
        </p:nvCxnSpPr>
        <p:spPr>
          <a:xfrm rot="16200000" flipV="1">
            <a:off x="7467313" y="2582273"/>
            <a:ext cx="688795" cy="269965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41A718AB-E861-3AF4-2796-91D763813963}"/>
              </a:ext>
            </a:extLst>
          </p:cNvPr>
          <p:cNvSpPr txBox="1"/>
          <p:nvPr/>
        </p:nvSpPr>
        <p:spPr>
          <a:xfrm>
            <a:off x="7879519" y="3876600"/>
            <a:ext cx="190765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Thruster torque</a:t>
            </a:r>
            <a:endParaRPr lang="en-CA" sz="1400" dirty="0">
              <a:latin typeface="Times New Roman" panose="02020603050405020304" pitchFamily="18" charset="0"/>
              <a:cs typeface="Times New Roman" panose="02020603050405020304" pitchFamily="18" charset="0"/>
            </a:endParaRPr>
          </a:p>
        </p:txBody>
      </p:sp>
      <p:sp>
        <p:nvSpPr>
          <p:cNvPr id="388" name="Rectangle 387">
            <a:extLst>
              <a:ext uri="{FF2B5EF4-FFF2-40B4-BE49-F238E27FC236}">
                <a16:creationId xmlns:a16="http://schemas.microsoft.com/office/drawing/2014/main" id="{42502480-CA4D-D1CC-D465-85CDDE9741DC}"/>
              </a:ext>
            </a:extLst>
          </p:cNvPr>
          <p:cNvSpPr/>
          <p:nvPr/>
        </p:nvSpPr>
        <p:spPr>
          <a:xfrm>
            <a:off x="10548620" y="3380812"/>
            <a:ext cx="1453370" cy="1134737"/>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6-DOF RK7(8) ephemeris propagation</a:t>
            </a:r>
            <a:endParaRPr lang="en-CA" sz="1600" dirty="0">
              <a:solidFill>
                <a:schemeClr val="bg1"/>
              </a:solidFill>
              <a:latin typeface="Times New Roman" panose="02020603050405020304" pitchFamily="18" charset="0"/>
              <a:cs typeface="Times New Roman" panose="02020603050405020304" pitchFamily="18" charset="0"/>
            </a:endParaRPr>
          </a:p>
        </p:txBody>
      </p:sp>
      <p:cxnSp>
        <p:nvCxnSpPr>
          <p:cNvPr id="390" name="Connector: Elbow 389">
            <a:extLst>
              <a:ext uri="{FF2B5EF4-FFF2-40B4-BE49-F238E27FC236}">
                <a16:creationId xmlns:a16="http://schemas.microsoft.com/office/drawing/2014/main" id="{5E521671-0F21-296F-1B6B-2B3377008CD3}"/>
              </a:ext>
            </a:extLst>
          </p:cNvPr>
          <p:cNvCxnSpPr>
            <a:stCxn id="6" idx="3"/>
            <a:endCxn id="388" idx="0"/>
          </p:cNvCxnSpPr>
          <p:nvPr/>
        </p:nvCxnSpPr>
        <p:spPr>
          <a:xfrm>
            <a:off x="10160014" y="3020003"/>
            <a:ext cx="1115291" cy="36080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2" name="Connector: Elbow 391">
            <a:extLst>
              <a:ext uri="{FF2B5EF4-FFF2-40B4-BE49-F238E27FC236}">
                <a16:creationId xmlns:a16="http://schemas.microsoft.com/office/drawing/2014/main" id="{757D2459-64F5-4BF6-99AB-E6CB46AE4AB0}"/>
              </a:ext>
            </a:extLst>
          </p:cNvPr>
          <p:cNvCxnSpPr>
            <a:cxnSpLocks/>
            <a:stCxn id="7" idx="3"/>
            <a:endCxn id="388" idx="2"/>
          </p:cNvCxnSpPr>
          <p:nvPr/>
        </p:nvCxnSpPr>
        <p:spPr>
          <a:xfrm flipV="1">
            <a:off x="10160015" y="4515549"/>
            <a:ext cx="1115290" cy="32831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94" name="TextBox 393">
            <a:extLst>
              <a:ext uri="{FF2B5EF4-FFF2-40B4-BE49-F238E27FC236}">
                <a16:creationId xmlns:a16="http://schemas.microsoft.com/office/drawing/2014/main" id="{41B70080-4338-8FBD-2041-B98D5AC1525E}"/>
              </a:ext>
            </a:extLst>
          </p:cNvPr>
          <p:cNvSpPr txBox="1"/>
          <p:nvPr/>
        </p:nvSpPr>
        <p:spPr>
          <a:xfrm>
            <a:off x="10118482" y="4833566"/>
            <a:ext cx="1513643"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 and torque</a:t>
            </a:r>
            <a:endParaRPr lang="en-CA" sz="1400" dirty="0">
              <a:latin typeface="Times New Roman" panose="02020603050405020304" pitchFamily="18" charset="0"/>
              <a:cs typeface="Times New Roman" panose="02020603050405020304" pitchFamily="18" charset="0"/>
            </a:endParaRPr>
          </a:p>
        </p:txBody>
      </p:sp>
      <p:sp>
        <p:nvSpPr>
          <p:cNvPr id="396" name="TextBox 395">
            <a:extLst>
              <a:ext uri="{FF2B5EF4-FFF2-40B4-BE49-F238E27FC236}">
                <a16:creationId xmlns:a16="http://schemas.microsoft.com/office/drawing/2014/main" id="{FE0B9D46-1322-A6AB-FA9C-777C9DC1B7BE}"/>
              </a:ext>
            </a:extLst>
          </p:cNvPr>
          <p:cNvSpPr txBox="1"/>
          <p:nvPr/>
        </p:nvSpPr>
        <p:spPr>
          <a:xfrm>
            <a:off x="10118482" y="2706618"/>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cxnSp>
        <p:nvCxnSpPr>
          <p:cNvPr id="398" name="Connector: Elbow 397">
            <a:extLst>
              <a:ext uri="{FF2B5EF4-FFF2-40B4-BE49-F238E27FC236}">
                <a16:creationId xmlns:a16="http://schemas.microsoft.com/office/drawing/2014/main" id="{2CEC314D-507B-3C84-744B-310CE9696E85}"/>
              </a:ext>
            </a:extLst>
          </p:cNvPr>
          <p:cNvCxnSpPr>
            <a:endCxn id="13" idx="0"/>
          </p:cNvCxnSpPr>
          <p:nvPr/>
        </p:nvCxnSpPr>
        <p:spPr>
          <a:xfrm rot="10800000">
            <a:off x="1188088" y="1912684"/>
            <a:ext cx="10615141" cy="1461225"/>
          </a:xfrm>
          <a:prstGeom prst="bentConnector4">
            <a:avLst>
              <a:gd name="adj1" fmla="val 69"/>
              <a:gd name="adj2" fmla="val 11095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1" name="TextBox 400">
            <a:extLst>
              <a:ext uri="{FF2B5EF4-FFF2-40B4-BE49-F238E27FC236}">
                <a16:creationId xmlns:a16="http://schemas.microsoft.com/office/drawing/2014/main" id="{B5544167-5F44-990A-A94F-0EBBF91BB052}"/>
              </a:ext>
            </a:extLst>
          </p:cNvPr>
          <p:cNvSpPr txBox="1"/>
          <p:nvPr/>
        </p:nvSpPr>
        <p:spPr>
          <a:xfrm>
            <a:off x="10714612" y="1765211"/>
            <a:ext cx="1121386"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attitude</a:t>
            </a:r>
            <a:endParaRPr lang="en-CA" sz="1400" dirty="0">
              <a:latin typeface="Times New Roman" panose="02020603050405020304" pitchFamily="18" charset="0"/>
              <a:cs typeface="Times New Roman" panose="02020603050405020304" pitchFamily="18" charset="0"/>
            </a:endParaRPr>
          </a:p>
        </p:txBody>
      </p:sp>
      <p:sp>
        <p:nvSpPr>
          <p:cNvPr id="403" name="TextBox 402">
            <a:extLst>
              <a:ext uri="{FF2B5EF4-FFF2-40B4-BE49-F238E27FC236}">
                <a16:creationId xmlns:a16="http://schemas.microsoft.com/office/drawing/2014/main" id="{25BF461B-A06F-3CE4-769A-0F659531AB64}"/>
              </a:ext>
            </a:extLst>
          </p:cNvPr>
          <p:cNvSpPr txBox="1"/>
          <p:nvPr/>
        </p:nvSpPr>
        <p:spPr>
          <a:xfrm>
            <a:off x="10358776" y="5871763"/>
            <a:ext cx="1477222"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relative state</a:t>
            </a:r>
            <a:endParaRPr lang="en-CA" sz="1400" dirty="0">
              <a:latin typeface="Times New Roman" panose="02020603050405020304" pitchFamily="18" charset="0"/>
              <a:cs typeface="Times New Roman" panose="02020603050405020304" pitchFamily="18" charset="0"/>
            </a:endParaRPr>
          </a:p>
        </p:txBody>
      </p:sp>
      <p:cxnSp>
        <p:nvCxnSpPr>
          <p:cNvPr id="405" name="Connector: Elbow 404">
            <a:extLst>
              <a:ext uri="{FF2B5EF4-FFF2-40B4-BE49-F238E27FC236}">
                <a16:creationId xmlns:a16="http://schemas.microsoft.com/office/drawing/2014/main" id="{AAB385A4-BB09-7DA2-EFBC-A6902BE485BF}"/>
              </a:ext>
            </a:extLst>
          </p:cNvPr>
          <p:cNvCxnSpPr>
            <a:cxnSpLocks/>
            <a:endCxn id="14" idx="2"/>
          </p:cNvCxnSpPr>
          <p:nvPr/>
        </p:nvCxnSpPr>
        <p:spPr>
          <a:xfrm rot="10800000" flipV="1">
            <a:off x="1189784" y="4515549"/>
            <a:ext cx="10613445" cy="1492882"/>
          </a:xfrm>
          <a:prstGeom prst="bentConnector4">
            <a:avLst>
              <a:gd name="adj1" fmla="val 52"/>
              <a:gd name="adj2" fmla="val 111268"/>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a:extLst>
              <a:ext uri="{FF2B5EF4-FFF2-40B4-BE49-F238E27FC236}">
                <a16:creationId xmlns:a16="http://schemas.microsoft.com/office/drawing/2014/main" id="{FE38B00A-8F5D-8784-ACCA-1A686478340F}"/>
              </a:ext>
            </a:extLst>
          </p:cNvPr>
          <p:cNvSpPr>
            <a:spLocks noGrp="1"/>
          </p:cNvSpPr>
          <p:nvPr>
            <p:ph type="sldNum" sz="quarter" idx="12"/>
          </p:nvPr>
        </p:nvSpPr>
        <p:spPr>
          <a:xfrm>
            <a:off x="9448800" y="6413501"/>
            <a:ext cx="2743200" cy="444500"/>
          </a:xfrm>
        </p:spPr>
        <p:txBody>
          <a:bodyPr/>
          <a:lstStyle/>
          <a:p>
            <a:r>
              <a:rPr lang="en-US" sz="1600" dirty="0"/>
              <a:t>9</a:t>
            </a:r>
            <a:endParaRPr lang="en-CA" sz="1600" dirty="0"/>
          </a:p>
        </p:txBody>
      </p:sp>
      <p:sp>
        <p:nvSpPr>
          <p:cNvPr id="19" name="Shape 1">
            <a:extLst>
              <a:ext uri="{FF2B5EF4-FFF2-40B4-BE49-F238E27FC236}">
                <a16:creationId xmlns:a16="http://schemas.microsoft.com/office/drawing/2014/main" id="{B6C1F267-0A87-5150-4430-AE009879AE9C}"/>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2" name="TextBox 21">
            <a:extLst>
              <a:ext uri="{FF2B5EF4-FFF2-40B4-BE49-F238E27FC236}">
                <a16:creationId xmlns:a16="http://schemas.microsoft.com/office/drawing/2014/main" id="{64936B03-B330-F387-5926-072EA0F20E1F}"/>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5FBEBBFB-06D9-ACF9-9C20-A69815890326}"/>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2" name="TextBox 31">
            <a:extLst>
              <a:ext uri="{FF2B5EF4-FFF2-40B4-BE49-F238E27FC236}">
                <a16:creationId xmlns:a16="http://schemas.microsoft.com/office/drawing/2014/main" id="{2FA43B03-FF58-B347-0D0C-2D07D694E267}"/>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5" name="TextBox 34">
            <a:extLst>
              <a:ext uri="{FF2B5EF4-FFF2-40B4-BE49-F238E27FC236}">
                <a16:creationId xmlns:a16="http://schemas.microsoft.com/office/drawing/2014/main" id="{E6C2A327-2E5F-8BED-7510-0802B7A2868B}"/>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7" name="TextBox 36">
            <a:extLst>
              <a:ext uri="{FF2B5EF4-FFF2-40B4-BE49-F238E27FC236}">
                <a16:creationId xmlns:a16="http://schemas.microsoft.com/office/drawing/2014/main" id="{A5B9B9E0-6CE6-2D9B-B36E-1A4EEA7C3B2D}"/>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9" name="TextBox 38">
            <a:extLst>
              <a:ext uri="{FF2B5EF4-FFF2-40B4-BE49-F238E27FC236}">
                <a16:creationId xmlns:a16="http://schemas.microsoft.com/office/drawing/2014/main" id="{025A39DE-A707-3FA0-30C9-905C5AFD5C91}"/>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2" name="Rectangle 1">
            <a:extLst>
              <a:ext uri="{FF2B5EF4-FFF2-40B4-BE49-F238E27FC236}">
                <a16:creationId xmlns:a16="http://schemas.microsoft.com/office/drawing/2014/main" id="{0201D091-7EDE-0285-4567-FC0188FE7522}"/>
              </a:ext>
            </a:extLst>
          </p:cNvPr>
          <p:cNvSpPr/>
          <p:nvPr/>
        </p:nvSpPr>
        <p:spPr>
          <a:xfrm>
            <a:off x="56543" y="1665275"/>
            <a:ext cx="2339354" cy="46461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385A7207-07F6-7752-3523-6127D99F1827}"/>
              </a:ext>
            </a:extLst>
          </p:cNvPr>
          <p:cNvSpPr txBox="1"/>
          <p:nvPr/>
        </p:nvSpPr>
        <p:spPr>
          <a:xfrm>
            <a:off x="0" y="1295444"/>
            <a:ext cx="3448112" cy="369332"/>
          </a:xfrm>
          <a:prstGeom prst="rect">
            <a:avLst/>
          </a:prstGeom>
          <a:noFill/>
        </p:spPr>
        <p:txBody>
          <a:bodyPr wrap="square" rtlCol="0">
            <a:spAutoFit/>
          </a:bodyPr>
          <a:lstStyle/>
          <a:p>
            <a:r>
              <a:rPr lang="en-CA" dirty="0">
                <a:solidFill>
                  <a:srgbClr val="FF0000"/>
                </a:solidFill>
                <a:latin typeface="Raleway" pitchFamily="2" charset="0"/>
              </a:rPr>
              <a:t>Sensors/Commanded states</a:t>
            </a:r>
          </a:p>
        </p:txBody>
      </p:sp>
    </p:spTree>
    <p:extLst>
      <p:ext uri="{BB962C8B-B14F-4D97-AF65-F5344CB8AC3E}">
        <p14:creationId xmlns:p14="http://schemas.microsoft.com/office/powerpoint/2010/main" val="233880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EA37BFB2-AF39-D601-BEDF-8A34CEA9F2E1}"/>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C844E6C3-45B7-9398-79C8-5DC273E83D41}"/>
              </a:ext>
            </a:extLst>
          </p:cNvPr>
          <p:cNvSpPr txBox="1"/>
          <p:nvPr/>
        </p:nvSpPr>
        <p:spPr>
          <a:xfrm>
            <a:off x="-682015" y="510549"/>
            <a:ext cx="12191694" cy="1587600"/>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The Goal: Characterize Terrestrial Worlds with LIFE</a:t>
            </a:r>
          </a:p>
        </p:txBody>
      </p:sp>
      <p:sp>
        <p:nvSpPr>
          <p:cNvPr id="3" name="Shape 1">
            <a:extLst>
              <a:ext uri="{FF2B5EF4-FFF2-40B4-BE49-F238E27FC236}">
                <a16:creationId xmlns:a16="http://schemas.microsoft.com/office/drawing/2014/main" id="{F8261B78-0712-387C-BAB0-626D9F2B6D9B}"/>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sz="2000" dirty="0">
              <a:latin typeface="Raleway" pitchFamily="2" charset="0"/>
            </a:endParaRPr>
          </a:p>
        </p:txBody>
      </p:sp>
      <p:pic>
        <p:nvPicPr>
          <p:cNvPr id="2" name="Google Shape;57;p13">
            <a:extLst>
              <a:ext uri="{FF2B5EF4-FFF2-40B4-BE49-F238E27FC236}">
                <a16:creationId xmlns:a16="http://schemas.microsoft.com/office/drawing/2014/main" id="{A110A3EE-769C-2ED8-462E-DF01160316FC}"/>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13" name="Picture 12">
            <a:extLst>
              <a:ext uri="{FF2B5EF4-FFF2-40B4-BE49-F238E27FC236}">
                <a16:creationId xmlns:a16="http://schemas.microsoft.com/office/drawing/2014/main" id="{09D5F0D5-4302-D974-0A7F-6573939478A8}"/>
              </a:ext>
            </a:extLst>
          </p:cNvPr>
          <p:cNvPicPr>
            <a:picLocks noChangeAspect="1"/>
          </p:cNvPicPr>
          <p:nvPr/>
        </p:nvPicPr>
        <p:blipFill>
          <a:blip r:embed="rId4"/>
          <a:stretch>
            <a:fillRect/>
          </a:stretch>
        </p:blipFill>
        <p:spPr>
          <a:xfrm>
            <a:off x="299428" y="1175036"/>
            <a:ext cx="8735644" cy="5210902"/>
          </a:xfrm>
          <a:prstGeom prst="rect">
            <a:avLst/>
          </a:prstGeom>
        </p:spPr>
      </p:pic>
      <p:sp>
        <p:nvSpPr>
          <p:cNvPr id="15" name="TextBox 14">
            <a:extLst>
              <a:ext uri="{FF2B5EF4-FFF2-40B4-BE49-F238E27FC236}">
                <a16:creationId xmlns:a16="http://schemas.microsoft.com/office/drawing/2014/main" id="{8795A4EC-0E5C-045D-F03C-8DC7FD918580}"/>
              </a:ext>
            </a:extLst>
          </p:cNvPr>
          <p:cNvSpPr txBox="1"/>
          <p:nvPr/>
        </p:nvSpPr>
        <p:spPr>
          <a:xfrm>
            <a:off x="0" y="6488668"/>
            <a:ext cx="10450286" cy="307777"/>
          </a:xfrm>
          <a:prstGeom prst="rect">
            <a:avLst/>
          </a:prstGeom>
          <a:noFill/>
        </p:spPr>
        <p:txBody>
          <a:bodyPr wrap="square">
            <a:spAutoFit/>
          </a:bodyPr>
          <a:lstStyle/>
          <a:p>
            <a:r>
              <a:rPr lang="en-CA" sz="1400" dirty="0">
                <a:latin typeface="Raleway" pitchFamily="2" charset="0"/>
                <a:cs typeface="Times New Roman" panose="02020603050405020304" pitchFamily="18" charset="0"/>
              </a:rPr>
              <a:t>(Credit: </a:t>
            </a:r>
            <a:r>
              <a:rPr lang="en-CA" sz="1400" dirty="0">
                <a:latin typeface="Raleway" pitchFamily="2" charset="0"/>
              </a:rPr>
              <a:t>Meadows and Crisp, 1996; Tinetti et al., 2005; Tinetti et al., 2006; </a:t>
            </a:r>
            <a:r>
              <a:rPr lang="en-CA" sz="1400" dirty="0" err="1">
                <a:latin typeface="Raleway" pitchFamily="2" charset="0"/>
              </a:rPr>
              <a:t>Kaltenegger</a:t>
            </a:r>
            <a:r>
              <a:rPr lang="en-CA" sz="1400" dirty="0">
                <a:latin typeface="Raleway" pitchFamily="2" charset="0"/>
              </a:rPr>
              <a:t> et al., 2007; </a:t>
            </a:r>
            <a:r>
              <a:rPr lang="en-CA" sz="1400" dirty="0" err="1">
                <a:latin typeface="Raleway" pitchFamily="2" charset="0"/>
              </a:rPr>
              <a:t>Selsis</a:t>
            </a:r>
            <a:r>
              <a:rPr lang="en-CA" sz="1400" dirty="0">
                <a:latin typeface="Raleway" pitchFamily="2" charset="0"/>
              </a:rPr>
              <a:t> et al., 2007b</a:t>
            </a:r>
            <a:r>
              <a:rPr lang="en-CA" sz="1400" dirty="0">
                <a:latin typeface="Raleway" pitchFamily="2" charset="0"/>
                <a:cs typeface="Times New Roman" panose="02020603050405020304" pitchFamily="18" charset="0"/>
              </a:rPr>
              <a:t>)</a:t>
            </a:r>
          </a:p>
        </p:txBody>
      </p:sp>
      <p:sp>
        <p:nvSpPr>
          <p:cNvPr id="16" name="TextBox 15">
            <a:extLst>
              <a:ext uri="{FF2B5EF4-FFF2-40B4-BE49-F238E27FC236}">
                <a16:creationId xmlns:a16="http://schemas.microsoft.com/office/drawing/2014/main" id="{F3E6A100-C1C5-A978-75A7-3BC5E5CA75AA}"/>
              </a:ext>
            </a:extLst>
          </p:cNvPr>
          <p:cNvSpPr txBox="1"/>
          <p:nvPr/>
        </p:nvSpPr>
        <p:spPr>
          <a:xfrm>
            <a:off x="9035072" y="2050540"/>
            <a:ext cx="3013710" cy="1569660"/>
          </a:xfrm>
          <a:prstGeom prst="rect">
            <a:avLst/>
          </a:prstGeom>
          <a:noFill/>
        </p:spPr>
        <p:txBody>
          <a:bodyPr wrap="square" rtlCol="0">
            <a:spAutoFit/>
          </a:bodyPr>
          <a:lstStyle/>
          <a:p>
            <a:r>
              <a:rPr lang="en-CA" sz="2400" dirty="0">
                <a:latin typeface="Raleway" pitchFamily="2" charset="0"/>
              </a:rPr>
              <a:t>Wavelength covers peak emission of Earth-like exoplanets</a:t>
            </a:r>
          </a:p>
        </p:txBody>
      </p:sp>
      <p:sp>
        <p:nvSpPr>
          <p:cNvPr id="17" name="TextBox 16">
            <a:extLst>
              <a:ext uri="{FF2B5EF4-FFF2-40B4-BE49-F238E27FC236}">
                <a16:creationId xmlns:a16="http://schemas.microsoft.com/office/drawing/2014/main" id="{9AE4B86C-84FF-C618-6DFF-CF03CD6832C1}"/>
              </a:ext>
            </a:extLst>
          </p:cNvPr>
          <p:cNvSpPr txBox="1"/>
          <p:nvPr/>
        </p:nvSpPr>
        <p:spPr>
          <a:xfrm>
            <a:off x="9178290" y="4161959"/>
            <a:ext cx="2714282" cy="1200329"/>
          </a:xfrm>
          <a:prstGeom prst="rect">
            <a:avLst/>
          </a:prstGeom>
          <a:noFill/>
        </p:spPr>
        <p:txBody>
          <a:bodyPr wrap="square" rtlCol="0">
            <a:spAutoFit/>
          </a:bodyPr>
          <a:lstStyle/>
          <a:p>
            <a:r>
              <a:rPr lang="en-CA" sz="2400" dirty="0">
                <a:latin typeface="Raleway" pitchFamily="2" charset="0"/>
              </a:rPr>
              <a:t>Features absorption bands of O</a:t>
            </a:r>
            <a:r>
              <a:rPr lang="en-CA" sz="1600" dirty="0">
                <a:latin typeface="Raleway" pitchFamily="2" charset="0"/>
              </a:rPr>
              <a:t>3</a:t>
            </a:r>
            <a:r>
              <a:rPr lang="en-CA" sz="2400" dirty="0">
                <a:latin typeface="Raleway" pitchFamily="2" charset="0"/>
              </a:rPr>
              <a:t>, CH</a:t>
            </a:r>
            <a:r>
              <a:rPr lang="en-CA" sz="1600" dirty="0">
                <a:latin typeface="Raleway" pitchFamily="2" charset="0"/>
              </a:rPr>
              <a:t>4</a:t>
            </a:r>
            <a:r>
              <a:rPr lang="en-CA" sz="2400" dirty="0">
                <a:latin typeface="Raleway" pitchFamily="2" charset="0"/>
              </a:rPr>
              <a:t>, N</a:t>
            </a:r>
            <a:r>
              <a:rPr lang="en-CA" sz="1600" dirty="0">
                <a:latin typeface="Raleway" pitchFamily="2" charset="0"/>
              </a:rPr>
              <a:t>2</a:t>
            </a:r>
            <a:r>
              <a:rPr lang="en-CA" sz="2400" dirty="0">
                <a:latin typeface="Raleway" pitchFamily="2" charset="0"/>
              </a:rPr>
              <a:t>O</a:t>
            </a:r>
          </a:p>
        </p:txBody>
      </p:sp>
      <p:sp>
        <p:nvSpPr>
          <p:cNvPr id="4" name="authored">
            <a:extLst>
              <a:ext uri="{FF2B5EF4-FFF2-40B4-BE49-F238E27FC236}">
                <a16:creationId xmlns:a16="http://schemas.microsoft.com/office/drawing/2014/main" id="{9DE140F0-BFF6-2194-6509-CF31AEFD8BDB}"/>
              </a:ext>
            </a:extLst>
          </p:cNvPr>
          <p:cNvSpPr>
            <a:spLocks noGrp="1"/>
          </p:cNvSpPr>
          <p:nvPr/>
        </p:nvSpPr>
        <p:spPr>
          <a:xfrm>
            <a:off x="7813964" y="5904047"/>
            <a:ext cx="4186052" cy="584621"/>
          </a:xfrm>
          <a:prstGeom prst="roundRect">
            <a:avLst>
              <a:gd name="adj" fmla="val 17391"/>
            </a:avLst>
          </a:prstGeom>
          <a:solidFill>
            <a:srgbClr val="4BAFBC"/>
          </a:solidFill>
          <a:ln w="9525">
            <a:solidFill>
              <a:srgbClr val="4BAFBC"/>
            </a:solidFill>
            <a:prstDash val="solid"/>
          </a:ln>
        </p:spPr>
        <p:txBody>
          <a:bodyPr wrap="square" lIns="95250" tIns="66675" rIns="95250" bIns="66675" anchor="ctr">
            <a:noAutofit/>
          </a:bodyPr>
          <a:ls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a:lstStyle>
          <a:p>
            <a:pPr algn="ctr">
              <a:defRPr sz="1275" b="1">
                <a:solidFill>
                  <a:srgbClr val="156082"/>
                </a:solidFill>
                <a:latin typeface="Aptos"/>
                <a:ea typeface="Aptos"/>
                <a:cs typeface="Aptos"/>
              </a:defRPr>
            </a:pPr>
            <a:r>
              <a:rPr sz="1600" b="1" dirty="0">
                <a:solidFill>
                  <a:schemeClr val="bg1"/>
                </a:solidFill>
                <a:latin typeface="Raleway" pitchFamily="2" charset="0"/>
                <a:ea typeface="Aptos"/>
                <a:cs typeface="Aptos"/>
              </a:rPr>
              <a:t>Thermal emission carries atmospheric information</a:t>
            </a:r>
          </a:p>
        </p:txBody>
      </p:sp>
      <p:sp>
        <p:nvSpPr>
          <p:cNvPr id="5" name="Slide Number Placeholder 4">
            <a:extLst>
              <a:ext uri="{FF2B5EF4-FFF2-40B4-BE49-F238E27FC236}">
                <a16:creationId xmlns:a16="http://schemas.microsoft.com/office/drawing/2014/main" id="{EDD830CC-94EF-E61F-80DD-B3E08C3B6A65}"/>
              </a:ext>
            </a:extLst>
          </p:cNvPr>
          <p:cNvSpPr>
            <a:spLocks noGrp="1"/>
          </p:cNvSpPr>
          <p:nvPr>
            <p:ph type="sldNum" sz="quarter" idx="12"/>
          </p:nvPr>
        </p:nvSpPr>
        <p:spPr>
          <a:xfrm>
            <a:off x="9448800" y="6488668"/>
            <a:ext cx="2743200" cy="365125"/>
          </a:xfrm>
        </p:spPr>
        <p:txBody>
          <a:bodyPr/>
          <a:lstStyle/>
          <a:p>
            <a:fld id="{B05A687C-F2E2-41D2-B67C-73F4EF75B522}" type="slidenum">
              <a:rPr lang="en-CA" sz="1600" smtClean="0"/>
              <a:t>2</a:t>
            </a:fld>
            <a:endParaRPr lang="en-CA" sz="1600" dirty="0"/>
          </a:p>
        </p:txBody>
      </p:sp>
      <p:sp>
        <p:nvSpPr>
          <p:cNvPr id="6" name="TextBox 5">
            <a:extLst>
              <a:ext uri="{FF2B5EF4-FFF2-40B4-BE49-F238E27FC236}">
                <a16:creationId xmlns:a16="http://schemas.microsoft.com/office/drawing/2014/main" id="{D81ADABC-BB23-8842-96E6-B858B7AEC7D4}"/>
              </a:ext>
            </a:extLst>
          </p:cNvPr>
          <p:cNvSpPr txBox="1"/>
          <p:nvPr/>
        </p:nvSpPr>
        <p:spPr>
          <a:xfrm>
            <a:off x="0" y="0"/>
            <a:ext cx="1879600" cy="400110"/>
          </a:xfrm>
          <a:prstGeom prst="rect">
            <a:avLst/>
          </a:prstGeom>
          <a:noFill/>
        </p:spPr>
        <p:txBody>
          <a:bodyPr wrap="square" rtlCol="0">
            <a:spAutoFit/>
          </a:bodyPr>
          <a:lstStyle/>
          <a:p>
            <a:pPr algn="ctr"/>
            <a:r>
              <a:rPr lang="en-CA" sz="2000" dirty="0">
                <a:latin typeface="Raleway" pitchFamily="2" charset="0"/>
              </a:rPr>
              <a:t>Introduction</a:t>
            </a:r>
          </a:p>
        </p:txBody>
      </p:sp>
      <p:sp>
        <p:nvSpPr>
          <p:cNvPr id="8" name="TextBox 7">
            <a:extLst>
              <a:ext uri="{FF2B5EF4-FFF2-40B4-BE49-F238E27FC236}">
                <a16:creationId xmlns:a16="http://schemas.microsoft.com/office/drawing/2014/main" id="{FB811BF0-E42E-E9BF-5310-D0EB142A7DD2}"/>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0" name="TextBox 9">
            <a:extLst>
              <a:ext uri="{FF2B5EF4-FFF2-40B4-BE49-F238E27FC236}">
                <a16:creationId xmlns:a16="http://schemas.microsoft.com/office/drawing/2014/main" id="{5712443F-3EA8-88FD-4EEB-7EADF842BA22}"/>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2" name="TextBox 11">
            <a:extLst>
              <a:ext uri="{FF2B5EF4-FFF2-40B4-BE49-F238E27FC236}">
                <a16:creationId xmlns:a16="http://schemas.microsoft.com/office/drawing/2014/main" id="{A7B66098-2486-A4D0-162A-3629EE5929AE}"/>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8" name="TextBox 17">
            <a:extLst>
              <a:ext uri="{FF2B5EF4-FFF2-40B4-BE49-F238E27FC236}">
                <a16:creationId xmlns:a16="http://schemas.microsoft.com/office/drawing/2014/main" id="{C08199C0-6BB7-E8D3-98BE-26B2D057196B}"/>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20" name="TextBox 19">
            <a:extLst>
              <a:ext uri="{FF2B5EF4-FFF2-40B4-BE49-F238E27FC236}">
                <a16:creationId xmlns:a16="http://schemas.microsoft.com/office/drawing/2014/main" id="{FC977B00-9297-1248-7C9B-F09985FCFA14}"/>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7" name="Rectangle 6">
            <a:extLst>
              <a:ext uri="{FF2B5EF4-FFF2-40B4-BE49-F238E27FC236}">
                <a16:creationId xmlns:a16="http://schemas.microsoft.com/office/drawing/2014/main" id="{831146EC-3256-0D48-49C5-FF8167B85542}"/>
              </a:ext>
            </a:extLst>
          </p:cNvPr>
          <p:cNvSpPr/>
          <p:nvPr/>
        </p:nvSpPr>
        <p:spPr>
          <a:xfrm>
            <a:off x="6175829" y="3043646"/>
            <a:ext cx="537028" cy="3265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2D2895B1-8614-C235-E28B-6FF1E23C943E}"/>
              </a:ext>
            </a:extLst>
          </p:cNvPr>
          <p:cNvSpPr/>
          <p:nvPr/>
        </p:nvSpPr>
        <p:spPr>
          <a:xfrm>
            <a:off x="4286928" y="4119155"/>
            <a:ext cx="537028" cy="3276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a:extLst>
              <a:ext uri="{FF2B5EF4-FFF2-40B4-BE49-F238E27FC236}">
                <a16:creationId xmlns:a16="http://schemas.microsoft.com/office/drawing/2014/main" id="{D4A26FFF-CC97-EDC8-9D96-68EAAD6D3536}"/>
              </a:ext>
            </a:extLst>
          </p:cNvPr>
          <p:cNvSpPr/>
          <p:nvPr/>
        </p:nvSpPr>
        <p:spPr>
          <a:xfrm>
            <a:off x="1787544" y="4565738"/>
            <a:ext cx="460878" cy="27557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1D9C50BE-22A3-ABD3-7CBA-A284E18D7737}"/>
              </a:ext>
            </a:extLst>
          </p:cNvPr>
          <p:cNvSpPr/>
          <p:nvPr/>
        </p:nvSpPr>
        <p:spPr>
          <a:xfrm>
            <a:off x="4937579" y="3323953"/>
            <a:ext cx="469900" cy="4724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805C5045-8CF0-9E9F-8A60-8876C362D648}"/>
              </a:ext>
            </a:extLst>
          </p:cNvPr>
          <p:cNvSpPr/>
          <p:nvPr/>
        </p:nvSpPr>
        <p:spPr>
          <a:xfrm>
            <a:off x="2535011" y="2296272"/>
            <a:ext cx="468085" cy="46733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ectangle 25">
            <a:extLst>
              <a:ext uri="{FF2B5EF4-FFF2-40B4-BE49-F238E27FC236}">
                <a16:creationId xmlns:a16="http://schemas.microsoft.com/office/drawing/2014/main" id="{F22D76CD-197B-58B6-47F3-52D33ABA8806}"/>
              </a:ext>
            </a:extLst>
          </p:cNvPr>
          <p:cNvSpPr/>
          <p:nvPr/>
        </p:nvSpPr>
        <p:spPr>
          <a:xfrm>
            <a:off x="1593397" y="4852196"/>
            <a:ext cx="472167" cy="47091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39092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30EF0BC1-63B5-0029-6F65-29F5EC312651}"/>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5237C1F3-D8BE-4046-5789-72D8F68FF05F}"/>
              </a:ext>
            </a:extLst>
          </p:cNvPr>
          <p:cNvSpPr txBox="1"/>
          <p:nvPr/>
        </p:nvSpPr>
        <p:spPr>
          <a:xfrm>
            <a:off x="0" y="673797"/>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Follower Spacecraft Control System</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D93CB05B-28E3-7BEC-BEC5-BDEFC8D5240E}"/>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4" name="Rectangle 3">
            <a:extLst>
              <a:ext uri="{FF2B5EF4-FFF2-40B4-BE49-F238E27FC236}">
                <a16:creationId xmlns:a16="http://schemas.microsoft.com/office/drawing/2014/main" id="{6C776EDF-333F-60F5-D2A0-195AFF56964B}"/>
              </a:ext>
            </a:extLst>
          </p:cNvPr>
          <p:cNvSpPr/>
          <p:nvPr/>
        </p:nvSpPr>
        <p:spPr>
          <a:xfrm>
            <a:off x="2888282" y="2453631"/>
            <a:ext cx="1996954"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Estimation</a:t>
            </a:r>
          </a:p>
          <a:p>
            <a:pPr algn="ctr"/>
            <a:r>
              <a:rPr lang="en-CA" sz="1600" dirty="0">
                <a:solidFill>
                  <a:schemeClr val="tx1"/>
                </a:solidFill>
                <a:latin typeface="Times New Roman" panose="02020603050405020304" pitchFamily="18" charset="0"/>
                <a:cs typeface="Times New Roman" panose="02020603050405020304" pitchFamily="18" charset="0"/>
              </a:rPr>
              <a:t>-MRP square root UKF</a:t>
            </a: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8FDA5541-0A4E-5664-19EA-EEDEE5C2ED7B}"/>
              </a:ext>
            </a:extLst>
          </p:cNvPr>
          <p:cNvSpPr/>
          <p:nvPr/>
        </p:nvSpPr>
        <p:spPr>
          <a:xfrm>
            <a:off x="5611292" y="2452967"/>
            <a:ext cx="170117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Control</a:t>
            </a:r>
          </a:p>
          <a:p>
            <a:pPr algn="ctr"/>
            <a:r>
              <a:rPr lang="en-CA" sz="1600" dirty="0">
                <a:solidFill>
                  <a:schemeClr val="tx1"/>
                </a:solidFill>
                <a:latin typeface="Times New Roman" panose="02020603050405020304" pitchFamily="18" charset="0"/>
                <a:cs typeface="Times New Roman" panose="02020603050405020304" pitchFamily="18" charset="0"/>
              </a:rPr>
              <a:t>-MRP PD feedback</a:t>
            </a:r>
            <a:endParaRPr lang="en-CA" dirty="0">
              <a:solidFill>
                <a:schemeClr val="tx1">
                  <a:lumMod val="50000"/>
                  <a:lumOff val="50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50000"/>
                    <a:lumOff val="50000"/>
                  </a:schemeClr>
                </a:solidFill>
                <a:latin typeface="Times New Roman" panose="02020603050405020304" pitchFamily="18" charset="0"/>
                <a:cs typeface="Times New Roman" panose="02020603050405020304" pitchFamily="18" charset="0"/>
              </a:rPr>
              <a:t>  </a:t>
            </a:r>
          </a:p>
        </p:txBody>
      </p:sp>
      <p:sp>
        <p:nvSpPr>
          <p:cNvPr id="9" name="Rectangle 8">
            <a:extLst>
              <a:ext uri="{FF2B5EF4-FFF2-40B4-BE49-F238E27FC236}">
                <a16:creationId xmlns:a16="http://schemas.microsoft.com/office/drawing/2014/main" id="{E8033B9C-33F8-B72C-EE2E-B0D3924CA070}"/>
              </a:ext>
            </a:extLst>
          </p:cNvPr>
          <p:cNvSpPr/>
          <p:nvPr/>
        </p:nvSpPr>
        <p:spPr>
          <a:xfrm>
            <a:off x="2882287" y="4279868"/>
            <a:ext cx="1996955"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Estimation</a:t>
            </a:r>
          </a:p>
          <a:p>
            <a:pPr algn="ctr"/>
            <a:r>
              <a:rPr lang="en-CA" sz="1600" dirty="0">
                <a:solidFill>
                  <a:schemeClr val="tx1"/>
                </a:solidFill>
                <a:latin typeface="Times New Roman" panose="02020603050405020304" pitchFamily="18" charset="0"/>
                <a:cs typeface="Times New Roman" panose="02020603050405020304" pitchFamily="18" charset="0"/>
              </a:rPr>
              <a:t>-CR3BP nonlinear square root EKF</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03B7566-FE66-D059-195B-376A1647C930}"/>
              </a:ext>
            </a:extLst>
          </p:cNvPr>
          <p:cNvSpPr/>
          <p:nvPr/>
        </p:nvSpPr>
        <p:spPr>
          <a:xfrm>
            <a:off x="5607444" y="4277532"/>
            <a:ext cx="170369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Control</a:t>
            </a:r>
          </a:p>
          <a:p>
            <a:pPr algn="ctr"/>
            <a:r>
              <a:rPr lang="en-CA" sz="1600" dirty="0">
                <a:solidFill>
                  <a:schemeClr val="tx1"/>
                </a:solidFill>
                <a:latin typeface="Times New Roman" panose="02020603050405020304" pitchFamily="18" charset="0"/>
                <a:cs typeface="Times New Roman" panose="02020603050405020304" pitchFamily="18" charset="0"/>
              </a:rPr>
              <a:t>-CR3BP LQI</a:t>
            </a:r>
          </a:p>
          <a:p>
            <a:pPr algn="ctr"/>
            <a:r>
              <a:rPr lang="en-CA" sz="1600" dirty="0">
                <a:solidFill>
                  <a:schemeClr val="tx1"/>
                </a:solidFill>
                <a:latin typeface="Times New Roman" panose="02020603050405020304" pitchFamily="18" charset="0"/>
                <a:cs typeface="Times New Roman" panose="02020603050405020304" pitchFamily="18" charset="0"/>
              </a:rPr>
              <a:t>or</a:t>
            </a:r>
          </a:p>
          <a:p>
            <a:pPr algn="ctr"/>
            <a:r>
              <a:rPr lang="en-CA" sz="1600" dirty="0">
                <a:solidFill>
                  <a:schemeClr val="tx1"/>
                </a:solidFill>
                <a:latin typeface="Times New Roman" panose="02020603050405020304" pitchFamily="18" charset="0"/>
                <a:cs typeface="Times New Roman" panose="02020603050405020304" pitchFamily="18" charset="0"/>
              </a:rPr>
              <a:t>-PD</a:t>
            </a:r>
          </a:p>
        </p:txBody>
      </p:sp>
      <p:sp>
        <p:nvSpPr>
          <p:cNvPr id="13" name="Rectangle 12">
            <a:extLst>
              <a:ext uri="{FF2B5EF4-FFF2-40B4-BE49-F238E27FC236}">
                <a16:creationId xmlns:a16="http://schemas.microsoft.com/office/drawing/2014/main" id="{73445AE9-E3A7-43D5-92B9-9B07F142E97A}"/>
              </a:ext>
            </a:extLst>
          </p:cNvPr>
          <p:cNvSpPr/>
          <p:nvPr/>
        </p:nvSpPr>
        <p:spPr>
          <a:xfrm>
            <a:off x="163296" y="1912683"/>
            <a:ext cx="2049581" cy="113473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Sensors</a:t>
            </a:r>
          </a:p>
          <a:p>
            <a:pPr algn="ctr"/>
            <a:r>
              <a:rPr lang="en-CA" sz="1600" dirty="0">
                <a:solidFill>
                  <a:schemeClr val="tx1"/>
                </a:solidFill>
                <a:latin typeface="Times New Roman" panose="02020603050405020304" pitchFamily="18" charset="0"/>
                <a:cs typeface="Times New Roman" panose="02020603050405020304" pitchFamily="18" charset="0"/>
              </a:rPr>
              <a:t>-Star tracker</a:t>
            </a:r>
          </a:p>
          <a:p>
            <a:pPr algn="ctr"/>
            <a:r>
              <a:rPr lang="en-CA" sz="1600" dirty="0">
                <a:solidFill>
                  <a:schemeClr val="tx1"/>
                </a:solidFill>
                <a:latin typeface="Times New Roman" panose="02020603050405020304" pitchFamily="18" charset="0"/>
                <a:cs typeface="Times New Roman" panose="02020603050405020304" pitchFamily="18" charset="0"/>
              </a:rPr>
              <a:t>-IMU</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6029F313-819E-4744-FA56-8E53BC979045}"/>
              </a:ext>
            </a:extLst>
          </p:cNvPr>
          <p:cNvSpPr/>
          <p:nvPr/>
        </p:nvSpPr>
        <p:spPr>
          <a:xfrm>
            <a:off x="163294" y="4854414"/>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Sensors</a:t>
            </a:r>
          </a:p>
          <a:p>
            <a:pPr algn="ctr"/>
            <a:r>
              <a:rPr lang="en-CA" sz="1600" dirty="0">
                <a:solidFill>
                  <a:schemeClr val="tx1"/>
                </a:solidFill>
                <a:latin typeface="Times New Roman" panose="02020603050405020304" pitchFamily="18" charset="0"/>
                <a:cs typeface="Times New Roman" panose="02020603050405020304" pitchFamily="18" charset="0"/>
              </a:rPr>
              <a:t>-Laser metrology</a:t>
            </a:r>
          </a:p>
          <a:p>
            <a:pPr algn="ctr"/>
            <a:r>
              <a:rPr lang="en-CA" sz="1600" dirty="0">
                <a:solidFill>
                  <a:schemeClr val="tx1"/>
                </a:solidFill>
                <a:latin typeface="Times New Roman" panose="02020603050405020304" pitchFamily="18" charset="0"/>
                <a:cs typeface="Times New Roman" panose="02020603050405020304" pitchFamily="18" charset="0"/>
              </a:rPr>
              <a:t>-Inter-Satellite link</a:t>
            </a:r>
          </a:p>
          <a:p>
            <a:pPr algn="ctr"/>
            <a:r>
              <a:rPr lang="en-CA" sz="1600" dirty="0">
                <a:solidFill>
                  <a:schemeClr val="tx1"/>
                </a:solidFill>
                <a:latin typeface="Times New Roman" panose="02020603050405020304" pitchFamily="18" charset="0"/>
                <a:cs typeface="Times New Roman" panose="02020603050405020304" pitchFamily="18" charset="0"/>
              </a:rPr>
              <a:t>-LED-camera link</a:t>
            </a:r>
          </a:p>
          <a:p>
            <a:pPr algn="ct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EB3286F5-B6D4-128F-F5FF-C76294F9A261}"/>
              </a:ext>
            </a:extLst>
          </p:cNvPr>
          <p:cNvCxnSpPr>
            <a:cxnSpLocks/>
          </p:cNvCxnSpPr>
          <p:nvPr/>
        </p:nvCxnSpPr>
        <p:spPr>
          <a:xfrm>
            <a:off x="2212877" y="2860507"/>
            <a:ext cx="695745"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C0473435-B202-421D-CCAF-BCA24FD5F407}"/>
              </a:ext>
            </a:extLst>
          </p:cNvPr>
          <p:cNvCxnSpPr>
            <a:cxnSpLocks/>
            <a:stCxn id="4" idx="3"/>
            <a:endCxn id="5" idx="1"/>
          </p:cNvCxnSpPr>
          <p:nvPr/>
        </p:nvCxnSpPr>
        <p:spPr>
          <a:xfrm flipV="1">
            <a:off x="4885236" y="3020336"/>
            <a:ext cx="726056" cy="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9A19DDB4-D47D-A6EE-5F14-0C9276D188F3}"/>
              </a:ext>
            </a:extLst>
          </p:cNvPr>
          <p:cNvCxnSpPr>
            <a:cxnSpLocks/>
            <a:stCxn id="5" idx="3"/>
            <a:endCxn id="6" idx="1"/>
          </p:cNvCxnSpPr>
          <p:nvPr/>
        </p:nvCxnSpPr>
        <p:spPr>
          <a:xfrm flipV="1">
            <a:off x="7312470" y="3020003"/>
            <a:ext cx="850589" cy="3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B1F8F5DB-7A34-B69D-2536-8E28453449D1}"/>
              </a:ext>
            </a:extLst>
          </p:cNvPr>
          <p:cNvCxnSpPr>
            <a:cxnSpLocks/>
          </p:cNvCxnSpPr>
          <p:nvPr/>
        </p:nvCxnSpPr>
        <p:spPr>
          <a:xfrm>
            <a:off x="2205252" y="5285465"/>
            <a:ext cx="69907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C692AFFB-240A-C31E-1976-198010264789}"/>
              </a:ext>
            </a:extLst>
          </p:cNvPr>
          <p:cNvCxnSpPr>
            <a:cxnSpLocks/>
            <a:stCxn id="9" idx="3"/>
            <a:endCxn id="10" idx="1"/>
          </p:cNvCxnSpPr>
          <p:nvPr/>
        </p:nvCxnSpPr>
        <p:spPr>
          <a:xfrm flipV="1">
            <a:off x="4879242" y="4844901"/>
            <a:ext cx="728202" cy="233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D2DF492-1D31-3B62-33F4-DBBD19707241}"/>
              </a:ext>
            </a:extLst>
          </p:cNvPr>
          <p:cNvCxnSpPr>
            <a:cxnSpLocks/>
            <a:stCxn id="10" idx="3"/>
            <a:endCxn id="7" idx="1"/>
          </p:cNvCxnSpPr>
          <p:nvPr/>
        </p:nvCxnSpPr>
        <p:spPr>
          <a:xfrm flipV="1">
            <a:off x="7311142" y="4843868"/>
            <a:ext cx="851918" cy="10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D539262E-2C26-02A2-51A3-6BD334F6FDD9}"/>
              </a:ext>
            </a:extLst>
          </p:cNvPr>
          <p:cNvCxnSpPr>
            <a:cxnSpLocks/>
            <a:stCxn id="6" idx="0"/>
            <a:endCxn id="4" idx="0"/>
          </p:cNvCxnSpPr>
          <p:nvPr/>
        </p:nvCxnSpPr>
        <p:spPr>
          <a:xfrm rot="16200000" flipH="1" flipV="1">
            <a:off x="6523649" y="-184257"/>
            <a:ext cx="997" cy="5274778"/>
          </a:xfrm>
          <a:prstGeom prst="bentConnector3">
            <a:avLst>
              <a:gd name="adj1" fmla="val -2292878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2589E168-33E9-BFC0-DDFA-32B97C9CBA69}"/>
              </a:ext>
            </a:extLst>
          </p:cNvPr>
          <p:cNvCxnSpPr>
            <a:cxnSpLocks/>
          </p:cNvCxnSpPr>
          <p:nvPr/>
        </p:nvCxnSpPr>
        <p:spPr>
          <a:xfrm>
            <a:off x="163294" y="2226780"/>
            <a:ext cx="2055577" cy="0"/>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4010813B-E4A2-DF94-6921-A56937430DF9}"/>
              </a:ext>
            </a:extLst>
          </p:cNvPr>
          <p:cNvCxnSpPr>
            <a:cxnSpLocks/>
          </p:cNvCxnSpPr>
          <p:nvPr/>
        </p:nvCxnSpPr>
        <p:spPr>
          <a:xfrm>
            <a:off x="163294" y="5192724"/>
            <a:ext cx="2049583" cy="0"/>
          </a:xfrm>
          <a:prstGeom prst="line">
            <a:avLst/>
          </a:prstGeom>
        </p:spPr>
        <p:style>
          <a:lnRef idx="2">
            <a:schemeClr val="dk1"/>
          </a:lnRef>
          <a:fillRef idx="0">
            <a:schemeClr val="dk1"/>
          </a:fillRef>
          <a:effectRef idx="1">
            <a:schemeClr val="dk1"/>
          </a:effectRef>
          <a:fontRef idx="minor">
            <a:schemeClr val="tx1"/>
          </a:fontRef>
        </p:style>
      </p:cxnSp>
      <p:cxnSp>
        <p:nvCxnSpPr>
          <p:cNvPr id="54" name="Straight Connector 53">
            <a:extLst>
              <a:ext uri="{FF2B5EF4-FFF2-40B4-BE49-F238E27FC236}">
                <a16:creationId xmlns:a16="http://schemas.microsoft.com/office/drawing/2014/main" id="{560C4ED2-7BBF-659E-91CC-035426891C67}"/>
              </a:ext>
            </a:extLst>
          </p:cNvPr>
          <p:cNvCxnSpPr>
            <a:cxnSpLocks/>
          </p:cNvCxnSpPr>
          <p:nvPr/>
        </p:nvCxnSpPr>
        <p:spPr>
          <a:xfrm flipV="1">
            <a:off x="2882287" y="2751361"/>
            <a:ext cx="2002949" cy="12874"/>
          </a:xfrm>
          <a:prstGeom prst="line">
            <a:avLst/>
          </a:prstGeom>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50A4C510-5EC6-249D-53EB-2E9623D995DE}"/>
              </a:ext>
            </a:extLst>
          </p:cNvPr>
          <p:cNvCxnSpPr>
            <a:cxnSpLocks/>
          </p:cNvCxnSpPr>
          <p:nvPr/>
        </p:nvCxnSpPr>
        <p:spPr>
          <a:xfrm>
            <a:off x="2882287"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C1033B10-2A30-95B9-8F10-8D7BE5753DF9}"/>
              </a:ext>
            </a:extLst>
          </p:cNvPr>
          <p:cNvCxnSpPr>
            <a:cxnSpLocks/>
          </p:cNvCxnSpPr>
          <p:nvPr/>
        </p:nvCxnSpPr>
        <p:spPr>
          <a:xfrm>
            <a:off x="5611292" y="2764235"/>
            <a:ext cx="1701178" cy="0"/>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243F1783-A137-73A3-0FB6-CC113F08B071}"/>
              </a:ext>
            </a:extLst>
          </p:cNvPr>
          <p:cNvCxnSpPr>
            <a:cxnSpLocks/>
          </p:cNvCxnSpPr>
          <p:nvPr/>
        </p:nvCxnSpPr>
        <p:spPr>
          <a:xfrm>
            <a:off x="5607444" y="4598897"/>
            <a:ext cx="1703698" cy="0"/>
          </a:xfrm>
          <a:prstGeom prst="line">
            <a:avLst/>
          </a:prstGeom>
        </p:spPr>
        <p:style>
          <a:lnRef idx="2">
            <a:schemeClr val="dk1"/>
          </a:lnRef>
          <a:fillRef idx="0">
            <a:schemeClr val="dk1"/>
          </a:fillRef>
          <a:effectRef idx="1">
            <a:schemeClr val="dk1"/>
          </a:effectRef>
          <a:fontRef idx="minor">
            <a:schemeClr val="tx1"/>
          </a:fontRef>
        </p:style>
      </p:cxnSp>
      <p:cxnSp>
        <p:nvCxnSpPr>
          <p:cNvPr id="8" name="Connector: Elbow 7">
            <a:extLst>
              <a:ext uri="{FF2B5EF4-FFF2-40B4-BE49-F238E27FC236}">
                <a16:creationId xmlns:a16="http://schemas.microsoft.com/office/drawing/2014/main" id="{B9EB1FC8-2675-5CD9-B829-7B5CF95FAA44}"/>
              </a:ext>
            </a:extLst>
          </p:cNvPr>
          <p:cNvCxnSpPr>
            <a:cxnSpLocks/>
            <a:stCxn id="7" idx="2"/>
            <a:endCxn id="9" idx="2"/>
          </p:cNvCxnSpPr>
          <p:nvPr/>
        </p:nvCxnSpPr>
        <p:spPr>
          <a:xfrm rot="5400000">
            <a:off x="6519468" y="2772534"/>
            <a:ext cx="3369" cy="5280773"/>
          </a:xfrm>
          <a:prstGeom prst="bentConnector3">
            <a:avLst>
              <a:gd name="adj1" fmla="val 688539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5B4AC394-E6E9-D505-6772-C9986A68C2DD}"/>
              </a:ext>
            </a:extLst>
          </p:cNvPr>
          <p:cNvSpPr/>
          <p:nvPr/>
        </p:nvSpPr>
        <p:spPr>
          <a:xfrm>
            <a:off x="165894" y="3373908"/>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Commanded States</a:t>
            </a:r>
          </a:p>
          <a:p>
            <a:pPr algn="ctr"/>
            <a:r>
              <a:rPr lang="en-CA" sz="1600" dirty="0">
                <a:solidFill>
                  <a:schemeClr val="tx1"/>
                </a:solidFill>
                <a:latin typeface="Times New Roman" panose="02020603050405020304" pitchFamily="18" charset="0"/>
                <a:cs typeface="Times New Roman" panose="02020603050405020304" pitchFamily="18" charset="0"/>
              </a:rPr>
              <a:t>-Target attitude</a:t>
            </a:r>
          </a:p>
          <a:p>
            <a:pPr algn="ctr"/>
            <a:r>
              <a:rPr lang="en-CA" sz="1600" dirty="0">
                <a:solidFill>
                  <a:schemeClr val="tx1"/>
                </a:solidFill>
                <a:latin typeface="Times New Roman" panose="02020603050405020304" pitchFamily="18" charset="0"/>
                <a:cs typeface="Times New Roman" panose="02020603050405020304" pitchFamily="18" charset="0"/>
              </a:rPr>
              <a:t>-Target position</a:t>
            </a:r>
          </a:p>
          <a:p>
            <a:pPr algn="ctr"/>
            <a:r>
              <a:rPr lang="en-CA" sz="1600" dirty="0">
                <a:solidFill>
                  <a:schemeClr val="tx1"/>
                </a:solidFill>
                <a:latin typeface="Times New Roman" panose="02020603050405020304" pitchFamily="18" charset="0"/>
                <a:cs typeface="Times New Roman" panose="02020603050405020304" pitchFamily="18" charset="0"/>
              </a:rPr>
              <a:t>-Chief inertial pose</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1B61FDAB-A688-D156-73B0-09B519FEA7AD}"/>
              </a:ext>
            </a:extLst>
          </p:cNvPr>
          <p:cNvCxnSpPr>
            <a:cxnSpLocks/>
          </p:cNvCxnSpPr>
          <p:nvPr/>
        </p:nvCxnSpPr>
        <p:spPr>
          <a:xfrm>
            <a:off x="165894" y="3712218"/>
            <a:ext cx="2052977" cy="0"/>
          </a:xfrm>
          <a:prstGeom prst="line">
            <a:avLst/>
          </a:prstGeom>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EE967D01-A3AD-82DF-10C5-577EC4DFA776}"/>
              </a:ext>
            </a:extLst>
          </p:cNvPr>
          <p:cNvCxnSpPr>
            <a:cxnSpLocks/>
          </p:cNvCxnSpPr>
          <p:nvPr/>
        </p:nvCxnSpPr>
        <p:spPr>
          <a:xfrm>
            <a:off x="2215874" y="3472979"/>
            <a:ext cx="692748" cy="54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0FE67721-9F32-B130-8421-8352F91B33D9}"/>
              </a:ext>
            </a:extLst>
          </p:cNvPr>
          <p:cNvCxnSpPr>
            <a:cxnSpLocks/>
          </p:cNvCxnSpPr>
          <p:nvPr/>
        </p:nvCxnSpPr>
        <p:spPr>
          <a:xfrm>
            <a:off x="2212877" y="4354324"/>
            <a:ext cx="67577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00B9CBAB-FFA6-DF00-21D5-9881592A8078}"/>
              </a:ext>
            </a:extLst>
          </p:cNvPr>
          <p:cNvSpPr txBox="1"/>
          <p:nvPr/>
        </p:nvSpPr>
        <p:spPr>
          <a:xfrm>
            <a:off x="7814734" y="1906337"/>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DF6DBD82-DC87-EEF5-D6A2-20BFFD139FE7}"/>
              </a:ext>
            </a:extLst>
          </p:cNvPr>
          <p:cNvSpPr txBox="1"/>
          <p:nvPr/>
        </p:nvSpPr>
        <p:spPr>
          <a:xfrm>
            <a:off x="7944305" y="5656610"/>
            <a:ext cx="1513643"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a:t>
            </a:r>
            <a:endParaRPr lang="en-CA" sz="1400" dirty="0">
              <a:latin typeface="Times New Roman" panose="02020603050405020304" pitchFamily="18" charset="0"/>
              <a:cs typeface="Times New Roman" panose="02020603050405020304" pitchFamily="18" charset="0"/>
            </a:endParaRPr>
          </a:p>
        </p:txBody>
      </p:sp>
      <p:sp>
        <p:nvSpPr>
          <p:cNvPr id="320" name="TextBox 319">
            <a:extLst>
              <a:ext uri="{FF2B5EF4-FFF2-40B4-BE49-F238E27FC236}">
                <a16:creationId xmlns:a16="http://schemas.microsoft.com/office/drawing/2014/main" id="{6D6E7A0C-E456-28AF-1748-CA40ACDC81B0}"/>
              </a:ext>
            </a:extLst>
          </p:cNvPr>
          <p:cNvSpPr txBox="1"/>
          <p:nvPr/>
        </p:nvSpPr>
        <p:spPr>
          <a:xfrm>
            <a:off x="7294943" y="2494903"/>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torque</a:t>
            </a:r>
            <a:endParaRPr lang="en-CA" sz="1400" dirty="0">
              <a:latin typeface="Times New Roman" panose="02020603050405020304" pitchFamily="18" charset="0"/>
              <a:cs typeface="Times New Roman" panose="02020603050405020304" pitchFamily="18" charset="0"/>
            </a:endParaRPr>
          </a:p>
        </p:txBody>
      </p:sp>
      <p:sp>
        <p:nvSpPr>
          <p:cNvPr id="321" name="TextBox 320">
            <a:extLst>
              <a:ext uri="{FF2B5EF4-FFF2-40B4-BE49-F238E27FC236}">
                <a16:creationId xmlns:a16="http://schemas.microsoft.com/office/drawing/2014/main" id="{8A0DF9A0-4D47-EC5E-2E82-F432D3399372}"/>
              </a:ext>
            </a:extLst>
          </p:cNvPr>
          <p:cNvSpPr txBox="1"/>
          <p:nvPr/>
        </p:nvSpPr>
        <p:spPr>
          <a:xfrm>
            <a:off x="7266958" y="4850945"/>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force</a:t>
            </a:r>
            <a:endParaRPr lang="en-CA" sz="1400" dirty="0">
              <a:latin typeface="Times New Roman" panose="02020603050405020304" pitchFamily="18" charset="0"/>
              <a:cs typeface="Times New Roman" panose="02020603050405020304" pitchFamily="18" charset="0"/>
            </a:endParaRPr>
          </a:p>
        </p:txBody>
      </p:sp>
      <p:sp>
        <p:nvSpPr>
          <p:cNvPr id="348" name="TextBox 347">
            <a:extLst>
              <a:ext uri="{FF2B5EF4-FFF2-40B4-BE49-F238E27FC236}">
                <a16:creationId xmlns:a16="http://schemas.microsoft.com/office/drawing/2014/main" id="{CEB1CB47-8E7F-871E-07F3-DE41609C704C}"/>
              </a:ext>
            </a:extLst>
          </p:cNvPr>
          <p:cNvSpPr txBox="1"/>
          <p:nvPr/>
        </p:nvSpPr>
        <p:spPr>
          <a:xfrm>
            <a:off x="4833439" y="2480051"/>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error</a:t>
            </a:r>
            <a:endParaRPr lang="en-CA" sz="1400" dirty="0">
              <a:latin typeface="Times New Roman" panose="02020603050405020304" pitchFamily="18" charset="0"/>
              <a:cs typeface="Times New Roman" panose="02020603050405020304" pitchFamily="18" charset="0"/>
            </a:endParaRPr>
          </a:p>
        </p:txBody>
      </p:sp>
      <p:sp>
        <p:nvSpPr>
          <p:cNvPr id="349" name="TextBox 348">
            <a:extLst>
              <a:ext uri="{FF2B5EF4-FFF2-40B4-BE49-F238E27FC236}">
                <a16:creationId xmlns:a16="http://schemas.microsoft.com/office/drawing/2014/main" id="{E3AE239B-C00F-6EC3-64FD-E2BB8F8C3AB9}"/>
              </a:ext>
            </a:extLst>
          </p:cNvPr>
          <p:cNvSpPr txBox="1"/>
          <p:nvPr/>
        </p:nvSpPr>
        <p:spPr>
          <a:xfrm>
            <a:off x="4833439" y="4838997"/>
            <a:ext cx="86741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Position/ velocity </a:t>
            </a:r>
          </a:p>
          <a:p>
            <a:r>
              <a:rPr lang="en-US" sz="1400" dirty="0">
                <a:latin typeface="Times New Roman" panose="02020603050405020304" pitchFamily="18" charset="0"/>
                <a:cs typeface="Times New Roman" panose="02020603050405020304" pitchFamily="18" charset="0"/>
              </a:rPr>
              <a:t>error</a:t>
            </a:r>
            <a:endParaRPr lang="en-CA" sz="1400" dirty="0">
              <a:latin typeface="Times New Roman" panose="02020603050405020304" pitchFamily="18" charset="0"/>
              <a:cs typeface="Times New Roman" panose="02020603050405020304" pitchFamily="18" charset="0"/>
            </a:endParaRPr>
          </a:p>
        </p:txBody>
      </p:sp>
      <p:sp>
        <p:nvSpPr>
          <p:cNvPr id="350" name="TextBox 349">
            <a:extLst>
              <a:ext uri="{FF2B5EF4-FFF2-40B4-BE49-F238E27FC236}">
                <a16:creationId xmlns:a16="http://schemas.microsoft.com/office/drawing/2014/main" id="{DCD758A9-8468-E54A-94FD-44A20F6272C0}"/>
              </a:ext>
            </a:extLst>
          </p:cNvPr>
          <p:cNvSpPr txBox="1"/>
          <p:nvPr/>
        </p:nvSpPr>
        <p:spPr>
          <a:xfrm>
            <a:off x="2148776" y="5280954"/>
            <a:ext cx="85500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Range &amp; angle estimates</a:t>
            </a:r>
            <a:endParaRPr lang="en-CA" sz="1400" dirty="0">
              <a:latin typeface="Times New Roman" panose="02020603050405020304" pitchFamily="18" charset="0"/>
              <a:cs typeface="Times New Roman" panose="02020603050405020304" pitchFamily="18" charset="0"/>
            </a:endParaRPr>
          </a:p>
        </p:txBody>
      </p:sp>
      <p:sp>
        <p:nvSpPr>
          <p:cNvPr id="351" name="TextBox 350">
            <a:extLst>
              <a:ext uri="{FF2B5EF4-FFF2-40B4-BE49-F238E27FC236}">
                <a16:creationId xmlns:a16="http://schemas.microsoft.com/office/drawing/2014/main" id="{77456B2F-F3DE-8C6A-43B6-6994F5C4D1F5}"/>
              </a:ext>
            </a:extLst>
          </p:cNvPr>
          <p:cNvSpPr txBox="1"/>
          <p:nvPr/>
        </p:nvSpPr>
        <p:spPr>
          <a:xfrm>
            <a:off x="2158243" y="2341506"/>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estimate</a:t>
            </a:r>
            <a:endParaRPr lang="en-CA" sz="1400" dirty="0">
              <a:latin typeface="Times New Roman" panose="02020603050405020304" pitchFamily="18" charset="0"/>
              <a:cs typeface="Times New Roman" panose="02020603050405020304" pitchFamily="18" charset="0"/>
            </a:endParaRPr>
          </a:p>
        </p:txBody>
      </p:sp>
      <p:sp>
        <p:nvSpPr>
          <p:cNvPr id="352" name="TextBox 351">
            <a:extLst>
              <a:ext uri="{FF2B5EF4-FFF2-40B4-BE49-F238E27FC236}">
                <a16:creationId xmlns:a16="http://schemas.microsoft.com/office/drawing/2014/main" id="{56FAC981-518F-7D07-0509-EC029FEA929F}"/>
              </a:ext>
            </a:extLst>
          </p:cNvPr>
          <p:cNvSpPr txBox="1"/>
          <p:nvPr/>
        </p:nvSpPr>
        <p:spPr>
          <a:xfrm>
            <a:off x="2148776" y="3542217"/>
            <a:ext cx="1299336"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Commanded position &amp; attitude</a:t>
            </a:r>
            <a:endParaRPr lang="en-CA" sz="14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FA3ECF77-12B9-EB5D-30CD-54C9E81623A5}"/>
              </a:ext>
            </a:extLst>
          </p:cNvPr>
          <p:cNvSpPr/>
          <p:nvPr/>
        </p:nvSpPr>
        <p:spPr>
          <a:xfrm>
            <a:off x="8163059" y="2452634"/>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Wheel Allocation</a:t>
            </a:r>
          </a:p>
          <a:p>
            <a:pPr algn="ctr"/>
            <a:r>
              <a:rPr lang="en-CA" sz="1600" dirty="0">
                <a:solidFill>
                  <a:schemeClr val="tx1"/>
                </a:solidFill>
                <a:latin typeface="Times New Roman" panose="02020603050405020304" pitchFamily="18" charset="0"/>
                <a:cs typeface="Times New Roman" panose="02020603050405020304" pitchFamily="18" charset="0"/>
              </a:rPr>
              <a:t>-Least squares allocation</a:t>
            </a:r>
          </a:p>
          <a:p>
            <a:pPr algn="ctr"/>
            <a:r>
              <a:rPr lang="en-CA" sz="1600" dirty="0">
                <a:solidFill>
                  <a:schemeClr val="tx1"/>
                </a:solidFill>
                <a:latin typeface="Times New Roman" panose="02020603050405020304" pitchFamily="18" charset="0"/>
                <a:cs typeface="Times New Roman" panose="02020603050405020304" pitchFamily="18" charset="0"/>
              </a:rPr>
              <a:t>-4 Reaction wheels</a:t>
            </a:r>
          </a:p>
        </p:txBody>
      </p:sp>
      <p:sp>
        <p:nvSpPr>
          <p:cNvPr id="7" name="Rectangle 6">
            <a:extLst>
              <a:ext uri="{FF2B5EF4-FFF2-40B4-BE49-F238E27FC236}">
                <a16:creationId xmlns:a16="http://schemas.microsoft.com/office/drawing/2014/main" id="{C9B7ED9E-0765-753E-5705-9E9E4A9EE612}"/>
              </a:ext>
            </a:extLst>
          </p:cNvPr>
          <p:cNvSpPr/>
          <p:nvPr/>
        </p:nvSpPr>
        <p:spPr>
          <a:xfrm>
            <a:off x="8163060" y="4276499"/>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Thruster Allocation</a:t>
            </a:r>
          </a:p>
          <a:p>
            <a:pPr algn="ctr"/>
            <a:r>
              <a:rPr lang="en-CA" sz="1600" dirty="0">
                <a:solidFill>
                  <a:schemeClr val="tx1"/>
                </a:solidFill>
                <a:latin typeface="Times New Roman" panose="02020603050405020304" pitchFamily="18" charset="0"/>
                <a:cs typeface="Times New Roman" panose="02020603050405020304" pitchFamily="18" charset="0"/>
              </a:rPr>
              <a:t>-Convex allocation</a:t>
            </a:r>
          </a:p>
          <a:p>
            <a:pPr algn="ctr"/>
            <a:r>
              <a:rPr lang="en-CA" sz="1600" dirty="0">
                <a:solidFill>
                  <a:schemeClr val="tx1"/>
                </a:solidFill>
                <a:latin typeface="Times New Roman" panose="02020603050405020304" pitchFamily="18" charset="0"/>
                <a:cs typeface="Times New Roman" panose="02020603050405020304" pitchFamily="18" charset="0"/>
              </a:rPr>
              <a:t>-12 Thrusters</a:t>
            </a:r>
          </a:p>
          <a:p>
            <a:pPr marL="285750" indent="-285750" algn="ctr">
              <a:buFontTx/>
              <a:buChar char="-"/>
            </a:pP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0450F4D6-0EDB-B107-6DC6-59B08DE55374}"/>
              </a:ext>
            </a:extLst>
          </p:cNvPr>
          <p:cNvCxnSpPr>
            <a:cxnSpLocks/>
          </p:cNvCxnSpPr>
          <p:nvPr/>
        </p:nvCxnSpPr>
        <p:spPr>
          <a:xfrm>
            <a:off x="8163060" y="2764235"/>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16AACE94-3C8D-555D-8C27-E8F2AA62B0DE}"/>
              </a:ext>
            </a:extLst>
          </p:cNvPr>
          <p:cNvCxnSpPr>
            <a:cxnSpLocks/>
          </p:cNvCxnSpPr>
          <p:nvPr/>
        </p:nvCxnSpPr>
        <p:spPr>
          <a:xfrm>
            <a:off x="8163059"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41" name="Connector: Elbow 40">
            <a:extLst>
              <a:ext uri="{FF2B5EF4-FFF2-40B4-BE49-F238E27FC236}">
                <a16:creationId xmlns:a16="http://schemas.microsoft.com/office/drawing/2014/main" id="{101ED262-DC20-3EC4-E646-BC0E6B1C3F0C}"/>
              </a:ext>
            </a:extLst>
          </p:cNvPr>
          <p:cNvCxnSpPr>
            <a:cxnSpLocks/>
            <a:stCxn id="7" idx="0"/>
            <a:endCxn id="5" idx="2"/>
          </p:cNvCxnSpPr>
          <p:nvPr/>
        </p:nvCxnSpPr>
        <p:spPr>
          <a:xfrm rot="16200000" flipV="1">
            <a:off x="7467313" y="2582273"/>
            <a:ext cx="688795" cy="269965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42CB081F-F751-2CB2-EA0A-E710480B3D6E}"/>
              </a:ext>
            </a:extLst>
          </p:cNvPr>
          <p:cNvSpPr txBox="1"/>
          <p:nvPr/>
        </p:nvSpPr>
        <p:spPr>
          <a:xfrm>
            <a:off x="7879519" y="3876600"/>
            <a:ext cx="190765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Thruster torque</a:t>
            </a:r>
            <a:endParaRPr lang="en-CA" sz="1400" dirty="0">
              <a:latin typeface="Times New Roman" panose="02020603050405020304" pitchFamily="18" charset="0"/>
              <a:cs typeface="Times New Roman" panose="02020603050405020304" pitchFamily="18" charset="0"/>
            </a:endParaRPr>
          </a:p>
        </p:txBody>
      </p:sp>
      <p:sp>
        <p:nvSpPr>
          <p:cNvPr id="388" name="Rectangle 387">
            <a:extLst>
              <a:ext uri="{FF2B5EF4-FFF2-40B4-BE49-F238E27FC236}">
                <a16:creationId xmlns:a16="http://schemas.microsoft.com/office/drawing/2014/main" id="{C2FE48A1-674B-E07F-2A73-329351807566}"/>
              </a:ext>
            </a:extLst>
          </p:cNvPr>
          <p:cNvSpPr/>
          <p:nvPr/>
        </p:nvSpPr>
        <p:spPr>
          <a:xfrm>
            <a:off x="10548620" y="3380812"/>
            <a:ext cx="1453370" cy="1134737"/>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6-DOF RK7(8) ephemeris propagation</a:t>
            </a:r>
            <a:endParaRPr lang="en-CA" sz="1600" dirty="0">
              <a:solidFill>
                <a:schemeClr val="bg1"/>
              </a:solidFill>
              <a:latin typeface="Times New Roman" panose="02020603050405020304" pitchFamily="18" charset="0"/>
              <a:cs typeface="Times New Roman" panose="02020603050405020304" pitchFamily="18" charset="0"/>
            </a:endParaRPr>
          </a:p>
        </p:txBody>
      </p:sp>
      <p:cxnSp>
        <p:nvCxnSpPr>
          <p:cNvPr id="390" name="Connector: Elbow 389">
            <a:extLst>
              <a:ext uri="{FF2B5EF4-FFF2-40B4-BE49-F238E27FC236}">
                <a16:creationId xmlns:a16="http://schemas.microsoft.com/office/drawing/2014/main" id="{2975B478-07B5-0FA9-700D-D1BA7E7F3239}"/>
              </a:ext>
            </a:extLst>
          </p:cNvPr>
          <p:cNvCxnSpPr>
            <a:stCxn id="6" idx="3"/>
            <a:endCxn id="388" idx="0"/>
          </p:cNvCxnSpPr>
          <p:nvPr/>
        </p:nvCxnSpPr>
        <p:spPr>
          <a:xfrm>
            <a:off x="10160014" y="3020003"/>
            <a:ext cx="1115291" cy="36080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2" name="Connector: Elbow 391">
            <a:extLst>
              <a:ext uri="{FF2B5EF4-FFF2-40B4-BE49-F238E27FC236}">
                <a16:creationId xmlns:a16="http://schemas.microsoft.com/office/drawing/2014/main" id="{430FDDB7-C9D6-7811-09BC-5A8695FAC6BC}"/>
              </a:ext>
            </a:extLst>
          </p:cNvPr>
          <p:cNvCxnSpPr>
            <a:cxnSpLocks/>
            <a:stCxn id="7" idx="3"/>
            <a:endCxn id="388" idx="2"/>
          </p:cNvCxnSpPr>
          <p:nvPr/>
        </p:nvCxnSpPr>
        <p:spPr>
          <a:xfrm flipV="1">
            <a:off x="10160015" y="4515549"/>
            <a:ext cx="1115290" cy="32831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94" name="TextBox 393">
            <a:extLst>
              <a:ext uri="{FF2B5EF4-FFF2-40B4-BE49-F238E27FC236}">
                <a16:creationId xmlns:a16="http://schemas.microsoft.com/office/drawing/2014/main" id="{F96EF40E-BB58-1B0E-5059-BB43ED3B9485}"/>
              </a:ext>
            </a:extLst>
          </p:cNvPr>
          <p:cNvSpPr txBox="1"/>
          <p:nvPr/>
        </p:nvSpPr>
        <p:spPr>
          <a:xfrm>
            <a:off x="10118482" y="4833566"/>
            <a:ext cx="1513643"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 and torque</a:t>
            </a:r>
            <a:endParaRPr lang="en-CA" sz="1400" dirty="0">
              <a:latin typeface="Times New Roman" panose="02020603050405020304" pitchFamily="18" charset="0"/>
              <a:cs typeface="Times New Roman" panose="02020603050405020304" pitchFamily="18" charset="0"/>
            </a:endParaRPr>
          </a:p>
        </p:txBody>
      </p:sp>
      <p:sp>
        <p:nvSpPr>
          <p:cNvPr id="396" name="TextBox 395">
            <a:extLst>
              <a:ext uri="{FF2B5EF4-FFF2-40B4-BE49-F238E27FC236}">
                <a16:creationId xmlns:a16="http://schemas.microsoft.com/office/drawing/2014/main" id="{BC72B10E-1269-E473-3A74-410EBC41FB72}"/>
              </a:ext>
            </a:extLst>
          </p:cNvPr>
          <p:cNvSpPr txBox="1"/>
          <p:nvPr/>
        </p:nvSpPr>
        <p:spPr>
          <a:xfrm>
            <a:off x="10118482" y="2706618"/>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cxnSp>
        <p:nvCxnSpPr>
          <p:cNvPr id="398" name="Connector: Elbow 397">
            <a:extLst>
              <a:ext uri="{FF2B5EF4-FFF2-40B4-BE49-F238E27FC236}">
                <a16:creationId xmlns:a16="http://schemas.microsoft.com/office/drawing/2014/main" id="{D8E767EC-3EDA-0A80-87A7-F04F1FBB7848}"/>
              </a:ext>
            </a:extLst>
          </p:cNvPr>
          <p:cNvCxnSpPr>
            <a:endCxn id="13" idx="0"/>
          </p:cNvCxnSpPr>
          <p:nvPr/>
        </p:nvCxnSpPr>
        <p:spPr>
          <a:xfrm rot="10800000">
            <a:off x="1188088" y="1912684"/>
            <a:ext cx="10615141" cy="1461225"/>
          </a:xfrm>
          <a:prstGeom prst="bentConnector4">
            <a:avLst>
              <a:gd name="adj1" fmla="val 69"/>
              <a:gd name="adj2" fmla="val 11095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1" name="TextBox 400">
            <a:extLst>
              <a:ext uri="{FF2B5EF4-FFF2-40B4-BE49-F238E27FC236}">
                <a16:creationId xmlns:a16="http://schemas.microsoft.com/office/drawing/2014/main" id="{DCB34316-E3E2-1DE0-CA64-3A994DED46EC}"/>
              </a:ext>
            </a:extLst>
          </p:cNvPr>
          <p:cNvSpPr txBox="1"/>
          <p:nvPr/>
        </p:nvSpPr>
        <p:spPr>
          <a:xfrm>
            <a:off x="10714612" y="1765211"/>
            <a:ext cx="1121386"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attitude</a:t>
            </a:r>
            <a:endParaRPr lang="en-CA" sz="1400" dirty="0">
              <a:latin typeface="Times New Roman" panose="02020603050405020304" pitchFamily="18" charset="0"/>
              <a:cs typeface="Times New Roman" panose="02020603050405020304" pitchFamily="18" charset="0"/>
            </a:endParaRPr>
          </a:p>
        </p:txBody>
      </p:sp>
      <p:sp>
        <p:nvSpPr>
          <p:cNvPr id="403" name="TextBox 402">
            <a:extLst>
              <a:ext uri="{FF2B5EF4-FFF2-40B4-BE49-F238E27FC236}">
                <a16:creationId xmlns:a16="http://schemas.microsoft.com/office/drawing/2014/main" id="{4802C242-3E59-FA1E-0332-A0EC8A7B21E3}"/>
              </a:ext>
            </a:extLst>
          </p:cNvPr>
          <p:cNvSpPr txBox="1"/>
          <p:nvPr/>
        </p:nvSpPr>
        <p:spPr>
          <a:xfrm>
            <a:off x="10358776" y="5871763"/>
            <a:ext cx="1477222"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relative state</a:t>
            </a:r>
            <a:endParaRPr lang="en-CA" sz="1400" dirty="0">
              <a:latin typeface="Times New Roman" panose="02020603050405020304" pitchFamily="18" charset="0"/>
              <a:cs typeface="Times New Roman" panose="02020603050405020304" pitchFamily="18" charset="0"/>
            </a:endParaRPr>
          </a:p>
        </p:txBody>
      </p:sp>
      <p:cxnSp>
        <p:nvCxnSpPr>
          <p:cNvPr id="405" name="Connector: Elbow 404">
            <a:extLst>
              <a:ext uri="{FF2B5EF4-FFF2-40B4-BE49-F238E27FC236}">
                <a16:creationId xmlns:a16="http://schemas.microsoft.com/office/drawing/2014/main" id="{BFA13DFC-9D15-6C23-0199-73700CE96DF8}"/>
              </a:ext>
            </a:extLst>
          </p:cNvPr>
          <p:cNvCxnSpPr>
            <a:cxnSpLocks/>
            <a:endCxn id="14" idx="2"/>
          </p:cNvCxnSpPr>
          <p:nvPr/>
        </p:nvCxnSpPr>
        <p:spPr>
          <a:xfrm rot="10800000" flipV="1">
            <a:off x="1189784" y="4515549"/>
            <a:ext cx="10613445" cy="1492882"/>
          </a:xfrm>
          <a:prstGeom prst="bentConnector4">
            <a:avLst>
              <a:gd name="adj1" fmla="val 52"/>
              <a:gd name="adj2" fmla="val 111268"/>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a:extLst>
              <a:ext uri="{FF2B5EF4-FFF2-40B4-BE49-F238E27FC236}">
                <a16:creationId xmlns:a16="http://schemas.microsoft.com/office/drawing/2014/main" id="{88ED499D-9625-BBBC-0CA9-12D21A4F30C9}"/>
              </a:ext>
            </a:extLst>
          </p:cNvPr>
          <p:cNvSpPr>
            <a:spLocks noGrp="1"/>
          </p:cNvSpPr>
          <p:nvPr>
            <p:ph type="sldNum" sz="quarter" idx="12"/>
          </p:nvPr>
        </p:nvSpPr>
        <p:spPr>
          <a:xfrm>
            <a:off x="9448800" y="6413501"/>
            <a:ext cx="2743200" cy="444500"/>
          </a:xfrm>
        </p:spPr>
        <p:txBody>
          <a:bodyPr/>
          <a:lstStyle/>
          <a:p>
            <a:r>
              <a:rPr lang="en-US" sz="1600" dirty="0"/>
              <a:t>9</a:t>
            </a:r>
            <a:endParaRPr lang="en-CA" sz="1600" dirty="0"/>
          </a:p>
        </p:txBody>
      </p:sp>
      <p:sp>
        <p:nvSpPr>
          <p:cNvPr id="19" name="Shape 1">
            <a:extLst>
              <a:ext uri="{FF2B5EF4-FFF2-40B4-BE49-F238E27FC236}">
                <a16:creationId xmlns:a16="http://schemas.microsoft.com/office/drawing/2014/main" id="{58504E78-8D32-9F75-F28E-1A5C3EB922B5}"/>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2" name="TextBox 21">
            <a:extLst>
              <a:ext uri="{FF2B5EF4-FFF2-40B4-BE49-F238E27FC236}">
                <a16:creationId xmlns:a16="http://schemas.microsoft.com/office/drawing/2014/main" id="{E707E1A5-80F3-3AF2-3736-4560D867486D}"/>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0371D773-9AE3-C746-6677-2E73A169FC8A}"/>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2" name="TextBox 31">
            <a:extLst>
              <a:ext uri="{FF2B5EF4-FFF2-40B4-BE49-F238E27FC236}">
                <a16:creationId xmlns:a16="http://schemas.microsoft.com/office/drawing/2014/main" id="{7DF7DA4D-EF58-D191-D0F0-C229B184CD8F}"/>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5" name="TextBox 34">
            <a:extLst>
              <a:ext uri="{FF2B5EF4-FFF2-40B4-BE49-F238E27FC236}">
                <a16:creationId xmlns:a16="http://schemas.microsoft.com/office/drawing/2014/main" id="{4EA363AD-420C-A50E-779A-EB08A75743F1}"/>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7" name="TextBox 36">
            <a:extLst>
              <a:ext uri="{FF2B5EF4-FFF2-40B4-BE49-F238E27FC236}">
                <a16:creationId xmlns:a16="http://schemas.microsoft.com/office/drawing/2014/main" id="{C9F1344E-75F4-921E-2C3D-586BEEE51132}"/>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9" name="TextBox 38">
            <a:extLst>
              <a:ext uri="{FF2B5EF4-FFF2-40B4-BE49-F238E27FC236}">
                <a16:creationId xmlns:a16="http://schemas.microsoft.com/office/drawing/2014/main" id="{45F3D326-3788-7993-2AB8-C4E8F5901440}"/>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18" name="Rectangle 17">
            <a:extLst>
              <a:ext uri="{FF2B5EF4-FFF2-40B4-BE49-F238E27FC236}">
                <a16:creationId xmlns:a16="http://schemas.microsoft.com/office/drawing/2014/main" id="{6A63C402-457D-2B7F-DE67-E5242C8918D1}"/>
              </a:ext>
            </a:extLst>
          </p:cNvPr>
          <p:cNvSpPr/>
          <p:nvPr/>
        </p:nvSpPr>
        <p:spPr>
          <a:xfrm>
            <a:off x="2711087" y="1665275"/>
            <a:ext cx="2339354" cy="46461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012F87B3-7888-4412-84F9-A84ED0EF6849}"/>
              </a:ext>
            </a:extLst>
          </p:cNvPr>
          <p:cNvSpPr txBox="1"/>
          <p:nvPr/>
        </p:nvSpPr>
        <p:spPr>
          <a:xfrm>
            <a:off x="3209025" y="1293244"/>
            <a:ext cx="1343478" cy="369332"/>
          </a:xfrm>
          <a:prstGeom prst="rect">
            <a:avLst/>
          </a:prstGeom>
          <a:noFill/>
        </p:spPr>
        <p:txBody>
          <a:bodyPr wrap="square" rtlCol="0">
            <a:spAutoFit/>
          </a:bodyPr>
          <a:lstStyle/>
          <a:p>
            <a:r>
              <a:rPr lang="en-CA" dirty="0">
                <a:solidFill>
                  <a:srgbClr val="FF0000"/>
                </a:solidFill>
                <a:latin typeface="Raleway" pitchFamily="2" charset="0"/>
              </a:rPr>
              <a:t>Estimation</a:t>
            </a:r>
          </a:p>
        </p:txBody>
      </p:sp>
    </p:spTree>
    <p:extLst>
      <p:ext uri="{BB962C8B-B14F-4D97-AF65-F5344CB8AC3E}">
        <p14:creationId xmlns:p14="http://schemas.microsoft.com/office/powerpoint/2010/main" val="4286141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72B9FF47-B112-AF34-88A1-94A43255C0D0}"/>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419F619F-0B7E-DE4E-3374-B5A46CA72F6E}"/>
              </a:ext>
            </a:extLst>
          </p:cNvPr>
          <p:cNvSpPr txBox="1"/>
          <p:nvPr/>
        </p:nvSpPr>
        <p:spPr>
          <a:xfrm>
            <a:off x="0" y="673797"/>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Follower Spacecraft Control System</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4BE12833-7748-9A1B-3B21-27DF00FD3E53}"/>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4" name="Rectangle 3">
            <a:extLst>
              <a:ext uri="{FF2B5EF4-FFF2-40B4-BE49-F238E27FC236}">
                <a16:creationId xmlns:a16="http://schemas.microsoft.com/office/drawing/2014/main" id="{90F35AD6-B91A-BADB-C8EF-55D18CF50152}"/>
              </a:ext>
            </a:extLst>
          </p:cNvPr>
          <p:cNvSpPr/>
          <p:nvPr/>
        </p:nvSpPr>
        <p:spPr>
          <a:xfrm>
            <a:off x="2888282" y="2453631"/>
            <a:ext cx="1996954"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Estimation</a:t>
            </a:r>
          </a:p>
          <a:p>
            <a:pPr algn="ctr"/>
            <a:r>
              <a:rPr lang="en-CA" sz="1600" dirty="0">
                <a:solidFill>
                  <a:schemeClr val="tx1"/>
                </a:solidFill>
                <a:latin typeface="Times New Roman" panose="02020603050405020304" pitchFamily="18" charset="0"/>
                <a:cs typeface="Times New Roman" panose="02020603050405020304" pitchFamily="18" charset="0"/>
              </a:rPr>
              <a:t>-MRP square root UKF</a:t>
            </a: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72569733-FF06-33F7-2DFC-0FD0E08E6F9C}"/>
              </a:ext>
            </a:extLst>
          </p:cNvPr>
          <p:cNvSpPr/>
          <p:nvPr/>
        </p:nvSpPr>
        <p:spPr>
          <a:xfrm>
            <a:off x="5611292" y="2452967"/>
            <a:ext cx="170117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Control</a:t>
            </a:r>
          </a:p>
          <a:p>
            <a:pPr algn="ctr"/>
            <a:r>
              <a:rPr lang="en-CA" sz="1600" dirty="0">
                <a:solidFill>
                  <a:schemeClr val="tx1"/>
                </a:solidFill>
                <a:latin typeface="Times New Roman" panose="02020603050405020304" pitchFamily="18" charset="0"/>
                <a:cs typeface="Times New Roman" panose="02020603050405020304" pitchFamily="18" charset="0"/>
              </a:rPr>
              <a:t>-MRP PD feedback</a:t>
            </a:r>
            <a:endParaRPr lang="en-CA" dirty="0">
              <a:solidFill>
                <a:schemeClr val="tx1">
                  <a:lumMod val="50000"/>
                  <a:lumOff val="50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50000"/>
                    <a:lumOff val="50000"/>
                  </a:schemeClr>
                </a:solidFill>
                <a:latin typeface="Times New Roman" panose="02020603050405020304" pitchFamily="18" charset="0"/>
                <a:cs typeface="Times New Roman" panose="02020603050405020304" pitchFamily="18" charset="0"/>
              </a:rPr>
              <a:t>  </a:t>
            </a:r>
          </a:p>
        </p:txBody>
      </p:sp>
      <p:sp>
        <p:nvSpPr>
          <p:cNvPr id="9" name="Rectangle 8">
            <a:extLst>
              <a:ext uri="{FF2B5EF4-FFF2-40B4-BE49-F238E27FC236}">
                <a16:creationId xmlns:a16="http://schemas.microsoft.com/office/drawing/2014/main" id="{A6FF12A3-2880-A0CD-4CAE-0A398EB7ACAF}"/>
              </a:ext>
            </a:extLst>
          </p:cNvPr>
          <p:cNvSpPr/>
          <p:nvPr/>
        </p:nvSpPr>
        <p:spPr>
          <a:xfrm>
            <a:off x="2882287" y="4279868"/>
            <a:ext cx="1996955"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Estimation</a:t>
            </a:r>
          </a:p>
          <a:p>
            <a:pPr algn="ctr"/>
            <a:r>
              <a:rPr lang="en-CA" sz="1600" dirty="0">
                <a:solidFill>
                  <a:schemeClr val="tx1"/>
                </a:solidFill>
                <a:latin typeface="Times New Roman" panose="02020603050405020304" pitchFamily="18" charset="0"/>
                <a:cs typeface="Times New Roman" panose="02020603050405020304" pitchFamily="18" charset="0"/>
              </a:rPr>
              <a:t>-CR3BP nonlinear square root EKF</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D188F924-8500-8381-AF1A-F3BA21DF2FBB}"/>
              </a:ext>
            </a:extLst>
          </p:cNvPr>
          <p:cNvSpPr/>
          <p:nvPr/>
        </p:nvSpPr>
        <p:spPr>
          <a:xfrm>
            <a:off x="5607444" y="4277532"/>
            <a:ext cx="170369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Control</a:t>
            </a:r>
          </a:p>
          <a:p>
            <a:pPr algn="ctr"/>
            <a:r>
              <a:rPr lang="en-CA" sz="1600" dirty="0">
                <a:solidFill>
                  <a:schemeClr val="tx1"/>
                </a:solidFill>
                <a:latin typeface="Times New Roman" panose="02020603050405020304" pitchFamily="18" charset="0"/>
                <a:cs typeface="Times New Roman" panose="02020603050405020304" pitchFamily="18" charset="0"/>
              </a:rPr>
              <a:t>-CR3BP LQI</a:t>
            </a:r>
          </a:p>
          <a:p>
            <a:pPr algn="ctr"/>
            <a:r>
              <a:rPr lang="en-CA" sz="1600" dirty="0">
                <a:solidFill>
                  <a:schemeClr val="tx1"/>
                </a:solidFill>
                <a:latin typeface="Times New Roman" panose="02020603050405020304" pitchFamily="18" charset="0"/>
                <a:cs typeface="Times New Roman" panose="02020603050405020304" pitchFamily="18" charset="0"/>
              </a:rPr>
              <a:t>or</a:t>
            </a:r>
          </a:p>
          <a:p>
            <a:pPr algn="ctr"/>
            <a:r>
              <a:rPr lang="en-CA" sz="1600" dirty="0">
                <a:solidFill>
                  <a:schemeClr val="tx1"/>
                </a:solidFill>
                <a:latin typeface="Times New Roman" panose="02020603050405020304" pitchFamily="18" charset="0"/>
                <a:cs typeface="Times New Roman" panose="02020603050405020304" pitchFamily="18" charset="0"/>
              </a:rPr>
              <a:t>-PD</a:t>
            </a:r>
          </a:p>
        </p:txBody>
      </p:sp>
      <p:sp>
        <p:nvSpPr>
          <p:cNvPr id="13" name="Rectangle 12">
            <a:extLst>
              <a:ext uri="{FF2B5EF4-FFF2-40B4-BE49-F238E27FC236}">
                <a16:creationId xmlns:a16="http://schemas.microsoft.com/office/drawing/2014/main" id="{3282FC0B-F9EF-465E-249B-3B73AEB3F2A7}"/>
              </a:ext>
            </a:extLst>
          </p:cNvPr>
          <p:cNvSpPr/>
          <p:nvPr/>
        </p:nvSpPr>
        <p:spPr>
          <a:xfrm>
            <a:off x="163296" y="1912683"/>
            <a:ext cx="2049581" cy="113473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Sensors</a:t>
            </a:r>
          </a:p>
          <a:p>
            <a:pPr algn="ctr"/>
            <a:r>
              <a:rPr lang="en-CA" sz="1600" dirty="0">
                <a:solidFill>
                  <a:schemeClr val="tx1"/>
                </a:solidFill>
                <a:latin typeface="Times New Roman" panose="02020603050405020304" pitchFamily="18" charset="0"/>
                <a:cs typeface="Times New Roman" panose="02020603050405020304" pitchFamily="18" charset="0"/>
              </a:rPr>
              <a:t>-Star tracker</a:t>
            </a:r>
          </a:p>
          <a:p>
            <a:pPr algn="ctr"/>
            <a:r>
              <a:rPr lang="en-CA" sz="1600" dirty="0">
                <a:solidFill>
                  <a:schemeClr val="tx1"/>
                </a:solidFill>
                <a:latin typeface="Times New Roman" panose="02020603050405020304" pitchFamily="18" charset="0"/>
                <a:cs typeface="Times New Roman" panose="02020603050405020304" pitchFamily="18" charset="0"/>
              </a:rPr>
              <a:t>-IMU</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61290BF4-3EEC-EF3B-4B0F-66224A069F8B}"/>
              </a:ext>
            </a:extLst>
          </p:cNvPr>
          <p:cNvSpPr/>
          <p:nvPr/>
        </p:nvSpPr>
        <p:spPr>
          <a:xfrm>
            <a:off x="163294" y="4854414"/>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Sensors</a:t>
            </a:r>
          </a:p>
          <a:p>
            <a:pPr algn="ctr"/>
            <a:r>
              <a:rPr lang="en-CA" sz="1600" dirty="0">
                <a:solidFill>
                  <a:schemeClr val="tx1"/>
                </a:solidFill>
                <a:latin typeface="Times New Roman" panose="02020603050405020304" pitchFamily="18" charset="0"/>
                <a:cs typeface="Times New Roman" panose="02020603050405020304" pitchFamily="18" charset="0"/>
              </a:rPr>
              <a:t>-Laser metrology</a:t>
            </a:r>
          </a:p>
          <a:p>
            <a:pPr algn="ctr"/>
            <a:r>
              <a:rPr lang="en-CA" sz="1600" dirty="0">
                <a:solidFill>
                  <a:schemeClr val="tx1"/>
                </a:solidFill>
                <a:latin typeface="Times New Roman" panose="02020603050405020304" pitchFamily="18" charset="0"/>
                <a:cs typeface="Times New Roman" panose="02020603050405020304" pitchFamily="18" charset="0"/>
              </a:rPr>
              <a:t>-Inter-Satellite link</a:t>
            </a:r>
          </a:p>
          <a:p>
            <a:pPr algn="ctr"/>
            <a:r>
              <a:rPr lang="en-CA" sz="1600" dirty="0">
                <a:solidFill>
                  <a:schemeClr val="tx1"/>
                </a:solidFill>
                <a:latin typeface="Times New Roman" panose="02020603050405020304" pitchFamily="18" charset="0"/>
                <a:cs typeface="Times New Roman" panose="02020603050405020304" pitchFamily="18" charset="0"/>
              </a:rPr>
              <a:t>-LED-camera link</a:t>
            </a:r>
          </a:p>
          <a:p>
            <a:pPr algn="ct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F49707AF-4D87-9644-09F6-FBA7AE4B485D}"/>
              </a:ext>
            </a:extLst>
          </p:cNvPr>
          <p:cNvCxnSpPr>
            <a:cxnSpLocks/>
          </p:cNvCxnSpPr>
          <p:nvPr/>
        </p:nvCxnSpPr>
        <p:spPr>
          <a:xfrm>
            <a:off x="2212877" y="2860507"/>
            <a:ext cx="695745"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56AEAADF-1723-34DC-20E2-08309AEA3AD4}"/>
              </a:ext>
            </a:extLst>
          </p:cNvPr>
          <p:cNvCxnSpPr>
            <a:cxnSpLocks/>
            <a:stCxn id="4" idx="3"/>
            <a:endCxn id="5" idx="1"/>
          </p:cNvCxnSpPr>
          <p:nvPr/>
        </p:nvCxnSpPr>
        <p:spPr>
          <a:xfrm flipV="1">
            <a:off x="4885236" y="3020336"/>
            <a:ext cx="726056" cy="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23E40E37-B8F7-87A4-123F-905DBB4A6BEA}"/>
              </a:ext>
            </a:extLst>
          </p:cNvPr>
          <p:cNvCxnSpPr>
            <a:cxnSpLocks/>
            <a:stCxn id="5" idx="3"/>
            <a:endCxn id="6" idx="1"/>
          </p:cNvCxnSpPr>
          <p:nvPr/>
        </p:nvCxnSpPr>
        <p:spPr>
          <a:xfrm flipV="1">
            <a:off x="7312470" y="3020003"/>
            <a:ext cx="850589" cy="3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5DE3234D-7E00-6199-1078-5FACFB5B00C1}"/>
              </a:ext>
            </a:extLst>
          </p:cNvPr>
          <p:cNvCxnSpPr>
            <a:cxnSpLocks/>
          </p:cNvCxnSpPr>
          <p:nvPr/>
        </p:nvCxnSpPr>
        <p:spPr>
          <a:xfrm>
            <a:off x="2205252" y="5285465"/>
            <a:ext cx="69907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4C6AD844-69E8-730C-BFBD-6AC868087EF7}"/>
              </a:ext>
            </a:extLst>
          </p:cNvPr>
          <p:cNvCxnSpPr>
            <a:cxnSpLocks/>
            <a:stCxn id="9" idx="3"/>
            <a:endCxn id="10" idx="1"/>
          </p:cNvCxnSpPr>
          <p:nvPr/>
        </p:nvCxnSpPr>
        <p:spPr>
          <a:xfrm flipV="1">
            <a:off x="4879242" y="4844901"/>
            <a:ext cx="728202" cy="233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E26BD86A-9D08-620A-EF37-64279AC6CDDB}"/>
              </a:ext>
            </a:extLst>
          </p:cNvPr>
          <p:cNvCxnSpPr>
            <a:cxnSpLocks/>
            <a:stCxn id="10" idx="3"/>
            <a:endCxn id="7" idx="1"/>
          </p:cNvCxnSpPr>
          <p:nvPr/>
        </p:nvCxnSpPr>
        <p:spPr>
          <a:xfrm flipV="1">
            <a:off x="7311142" y="4843868"/>
            <a:ext cx="851918" cy="10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0C36FD45-9BA7-7C2C-054A-B53CE8777112}"/>
              </a:ext>
            </a:extLst>
          </p:cNvPr>
          <p:cNvCxnSpPr>
            <a:cxnSpLocks/>
            <a:stCxn id="6" idx="0"/>
            <a:endCxn id="4" idx="0"/>
          </p:cNvCxnSpPr>
          <p:nvPr/>
        </p:nvCxnSpPr>
        <p:spPr>
          <a:xfrm rot="16200000" flipH="1" flipV="1">
            <a:off x="6523649" y="-184257"/>
            <a:ext cx="997" cy="5274778"/>
          </a:xfrm>
          <a:prstGeom prst="bentConnector3">
            <a:avLst>
              <a:gd name="adj1" fmla="val -2292878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51DD81A7-A8A4-6347-7C23-E5F0721ACE9C}"/>
              </a:ext>
            </a:extLst>
          </p:cNvPr>
          <p:cNvCxnSpPr>
            <a:cxnSpLocks/>
          </p:cNvCxnSpPr>
          <p:nvPr/>
        </p:nvCxnSpPr>
        <p:spPr>
          <a:xfrm>
            <a:off x="163294" y="2226780"/>
            <a:ext cx="2055577" cy="0"/>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48F305A6-021A-5024-9748-C5500BBE664B}"/>
              </a:ext>
            </a:extLst>
          </p:cNvPr>
          <p:cNvCxnSpPr>
            <a:cxnSpLocks/>
          </p:cNvCxnSpPr>
          <p:nvPr/>
        </p:nvCxnSpPr>
        <p:spPr>
          <a:xfrm>
            <a:off x="163294" y="5192724"/>
            <a:ext cx="2049583" cy="0"/>
          </a:xfrm>
          <a:prstGeom prst="line">
            <a:avLst/>
          </a:prstGeom>
        </p:spPr>
        <p:style>
          <a:lnRef idx="2">
            <a:schemeClr val="dk1"/>
          </a:lnRef>
          <a:fillRef idx="0">
            <a:schemeClr val="dk1"/>
          </a:fillRef>
          <a:effectRef idx="1">
            <a:schemeClr val="dk1"/>
          </a:effectRef>
          <a:fontRef idx="minor">
            <a:schemeClr val="tx1"/>
          </a:fontRef>
        </p:style>
      </p:cxnSp>
      <p:cxnSp>
        <p:nvCxnSpPr>
          <p:cNvPr id="54" name="Straight Connector 53">
            <a:extLst>
              <a:ext uri="{FF2B5EF4-FFF2-40B4-BE49-F238E27FC236}">
                <a16:creationId xmlns:a16="http://schemas.microsoft.com/office/drawing/2014/main" id="{67E8C96A-AEBB-AF36-C5C0-89B848D9205B}"/>
              </a:ext>
            </a:extLst>
          </p:cNvPr>
          <p:cNvCxnSpPr>
            <a:cxnSpLocks/>
          </p:cNvCxnSpPr>
          <p:nvPr/>
        </p:nvCxnSpPr>
        <p:spPr>
          <a:xfrm flipV="1">
            <a:off x="2882287" y="2751361"/>
            <a:ext cx="2002949" cy="12874"/>
          </a:xfrm>
          <a:prstGeom prst="line">
            <a:avLst/>
          </a:prstGeom>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21D70754-A516-A828-8AED-B12F2D2A595B}"/>
              </a:ext>
            </a:extLst>
          </p:cNvPr>
          <p:cNvCxnSpPr>
            <a:cxnSpLocks/>
          </p:cNvCxnSpPr>
          <p:nvPr/>
        </p:nvCxnSpPr>
        <p:spPr>
          <a:xfrm>
            <a:off x="2882287"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14561D95-02D5-0788-F57F-31BB5A36C9D8}"/>
              </a:ext>
            </a:extLst>
          </p:cNvPr>
          <p:cNvCxnSpPr>
            <a:cxnSpLocks/>
          </p:cNvCxnSpPr>
          <p:nvPr/>
        </p:nvCxnSpPr>
        <p:spPr>
          <a:xfrm>
            <a:off x="5611292" y="2764235"/>
            <a:ext cx="1701178" cy="0"/>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3AFEACA8-E540-7EE6-D202-B130F71FA22A}"/>
              </a:ext>
            </a:extLst>
          </p:cNvPr>
          <p:cNvCxnSpPr>
            <a:cxnSpLocks/>
          </p:cNvCxnSpPr>
          <p:nvPr/>
        </p:nvCxnSpPr>
        <p:spPr>
          <a:xfrm>
            <a:off x="5607444" y="4598897"/>
            <a:ext cx="1703698" cy="0"/>
          </a:xfrm>
          <a:prstGeom prst="line">
            <a:avLst/>
          </a:prstGeom>
        </p:spPr>
        <p:style>
          <a:lnRef idx="2">
            <a:schemeClr val="dk1"/>
          </a:lnRef>
          <a:fillRef idx="0">
            <a:schemeClr val="dk1"/>
          </a:fillRef>
          <a:effectRef idx="1">
            <a:schemeClr val="dk1"/>
          </a:effectRef>
          <a:fontRef idx="minor">
            <a:schemeClr val="tx1"/>
          </a:fontRef>
        </p:style>
      </p:cxnSp>
      <p:cxnSp>
        <p:nvCxnSpPr>
          <p:cNvPr id="8" name="Connector: Elbow 7">
            <a:extLst>
              <a:ext uri="{FF2B5EF4-FFF2-40B4-BE49-F238E27FC236}">
                <a16:creationId xmlns:a16="http://schemas.microsoft.com/office/drawing/2014/main" id="{EB21ED2E-F63E-0163-E146-31652222D19E}"/>
              </a:ext>
            </a:extLst>
          </p:cNvPr>
          <p:cNvCxnSpPr>
            <a:cxnSpLocks/>
            <a:stCxn id="7" idx="2"/>
            <a:endCxn id="9" idx="2"/>
          </p:cNvCxnSpPr>
          <p:nvPr/>
        </p:nvCxnSpPr>
        <p:spPr>
          <a:xfrm rot="5400000">
            <a:off x="6519468" y="2772534"/>
            <a:ext cx="3369" cy="5280773"/>
          </a:xfrm>
          <a:prstGeom prst="bentConnector3">
            <a:avLst>
              <a:gd name="adj1" fmla="val 688539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6175469E-48A9-3A1F-AB4E-6A90FAA3417F}"/>
              </a:ext>
            </a:extLst>
          </p:cNvPr>
          <p:cNvSpPr/>
          <p:nvPr/>
        </p:nvSpPr>
        <p:spPr>
          <a:xfrm>
            <a:off x="165894" y="3373908"/>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Commanded States</a:t>
            </a:r>
          </a:p>
          <a:p>
            <a:pPr algn="ctr"/>
            <a:r>
              <a:rPr lang="en-CA" sz="1600" dirty="0">
                <a:solidFill>
                  <a:schemeClr val="tx1"/>
                </a:solidFill>
                <a:latin typeface="Times New Roman" panose="02020603050405020304" pitchFamily="18" charset="0"/>
                <a:cs typeface="Times New Roman" panose="02020603050405020304" pitchFamily="18" charset="0"/>
              </a:rPr>
              <a:t>-Target attitude</a:t>
            </a:r>
          </a:p>
          <a:p>
            <a:pPr algn="ctr"/>
            <a:r>
              <a:rPr lang="en-CA" sz="1600" dirty="0">
                <a:solidFill>
                  <a:schemeClr val="tx1"/>
                </a:solidFill>
                <a:latin typeface="Times New Roman" panose="02020603050405020304" pitchFamily="18" charset="0"/>
                <a:cs typeface="Times New Roman" panose="02020603050405020304" pitchFamily="18" charset="0"/>
              </a:rPr>
              <a:t>-Target position</a:t>
            </a:r>
          </a:p>
          <a:p>
            <a:pPr algn="ctr"/>
            <a:r>
              <a:rPr lang="en-CA" sz="1600" dirty="0">
                <a:solidFill>
                  <a:schemeClr val="tx1"/>
                </a:solidFill>
                <a:latin typeface="Times New Roman" panose="02020603050405020304" pitchFamily="18" charset="0"/>
                <a:cs typeface="Times New Roman" panose="02020603050405020304" pitchFamily="18" charset="0"/>
              </a:rPr>
              <a:t>-Chief inertial pose</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80A07E44-6790-2EE1-0946-A11EDC6DA4C7}"/>
              </a:ext>
            </a:extLst>
          </p:cNvPr>
          <p:cNvCxnSpPr>
            <a:cxnSpLocks/>
          </p:cNvCxnSpPr>
          <p:nvPr/>
        </p:nvCxnSpPr>
        <p:spPr>
          <a:xfrm>
            <a:off x="165894" y="3712218"/>
            <a:ext cx="2052977" cy="0"/>
          </a:xfrm>
          <a:prstGeom prst="line">
            <a:avLst/>
          </a:prstGeom>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BC68EBE8-BDA7-E1C7-D151-39A7B12673C8}"/>
              </a:ext>
            </a:extLst>
          </p:cNvPr>
          <p:cNvCxnSpPr>
            <a:cxnSpLocks/>
          </p:cNvCxnSpPr>
          <p:nvPr/>
        </p:nvCxnSpPr>
        <p:spPr>
          <a:xfrm>
            <a:off x="2215874" y="3472979"/>
            <a:ext cx="692748" cy="54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774C6723-77AE-5BA1-7C0A-82F5CA24DABE}"/>
              </a:ext>
            </a:extLst>
          </p:cNvPr>
          <p:cNvCxnSpPr>
            <a:cxnSpLocks/>
          </p:cNvCxnSpPr>
          <p:nvPr/>
        </p:nvCxnSpPr>
        <p:spPr>
          <a:xfrm>
            <a:off x="2212877" y="4354324"/>
            <a:ext cx="67577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EDAA81BA-F312-962E-583D-94C8689F52A2}"/>
              </a:ext>
            </a:extLst>
          </p:cNvPr>
          <p:cNvSpPr txBox="1"/>
          <p:nvPr/>
        </p:nvSpPr>
        <p:spPr>
          <a:xfrm>
            <a:off x="7814734" y="1906337"/>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C7DE92B7-B243-A2F2-E6EB-EFEFBE79CDCF}"/>
              </a:ext>
            </a:extLst>
          </p:cNvPr>
          <p:cNvSpPr txBox="1"/>
          <p:nvPr/>
        </p:nvSpPr>
        <p:spPr>
          <a:xfrm>
            <a:off x="7944305" y="5656610"/>
            <a:ext cx="1513643"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a:t>
            </a:r>
            <a:endParaRPr lang="en-CA" sz="1400" dirty="0">
              <a:latin typeface="Times New Roman" panose="02020603050405020304" pitchFamily="18" charset="0"/>
              <a:cs typeface="Times New Roman" panose="02020603050405020304" pitchFamily="18" charset="0"/>
            </a:endParaRPr>
          </a:p>
        </p:txBody>
      </p:sp>
      <p:sp>
        <p:nvSpPr>
          <p:cNvPr id="320" name="TextBox 319">
            <a:extLst>
              <a:ext uri="{FF2B5EF4-FFF2-40B4-BE49-F238E27FC236}">
                <a16:creationId xmlns:a16="http://schemas.microsoft.com/office/drawing/2014/main" id="{57C01787-440F-5674-2B95-E9F9086B0DA0}"/>
              </a:ext>
            </a:extLst>
          </p:cNvPr>
          <p:cNvSpPr txBox="1"/>
          <p:nvPr/>
        </p:nvSpPr>
        <p:spPr>
          <a:xfrm>
            <a:off x="7294943" y="2494903"/>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torque</a:t>
            </a:r>
            <a:endParaRPr lang="en-CA" sz="1400" dirty="0">
              <a:latin typeface="Times New Roman" panose="02020603050405020304" pitchFamily="18" charset="0"/>
              <a:cs typeface="Times New Roman" panose="02020603050405020304" pitchFamily="18" charset="0"/>
            </a:endParaRPr>
          </a:p>
        </p:txBody>
      </p:sp>
      <p:sp>
        <p:nvSpPr>
          <p:cNvPr id="321" name="TextBox 320">
            <a:extLst>
              <a:ext uri="{FF2B5EF4-FFF2-40B4-BE49-F238E27FC236}">
                <a16:creationId xmlns:a16="http://schemas.microsoft.com/office/drawing/2014/main" id="{E0404B7B-6435-39AD-5F72-96FD6CCBDE43}"/>
              </a:ext>
            </a:extLst>
          </p:cNvPr>
          <p:cNvSpPr txBox="1"/>
          <p:nvPr/>
        </p:nvSpPr>
        <p:spPr>
          <a:xfrm>
            <a:off x="7266958" y="4850945"/>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force</a:t>
            </a:r>
            <a:endParaRPr lang="en-CA" sz="1400" dirty="0">
              <a:latin typeface="Times New Roman" panose="02020603050405020304" pitchFamily="18" charset="0"/>
              <a:cs typeface="Times New Roman" panose="02020603050405020304" pitchFamily="18" charset="0"/>
            </a:endParaRPr>
          </a:p>
        </p:txBody>
      </p:sp>
      <p:sp>
        <p:nvSpPr>
          <p:cNvPr id="348" name="TextBox 347">
            <a:extLst>
              <a:ext uri="{FF2B5EF4-FFF2-40B4-BE49-F238E27FC236}">
                <a16:creationId xmlns:a16="http://schemas.microsoft.com/office/drawing/2014/main" id="{05987D8B-ABF8-0B06-8340-C12DF5609D87}"/>
              </a:ext>
            </a:extLst>
          </p:cNvPr>
          <p:cNvSpPr txBox="1"/>
          <p:nvPr/>
        </p:nvSpPr>
        <p:spPr>
          <a:xfrm>
            <a:off x="4833439" y="2480051"/>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error</a:t>
            </a:r>
            <a:endParaRPr lang="en-CA" sz="1400" dirty="0">
              <a:latin typeface="Times New Roman" panose="02020603050405020304" pitchFamily="18" charset="0"/>
              <a:cs typeface="Times New Roman" panose="02020603050405020304" pitchFamily="18" charset="0"/>
            </a:endParaRPr>
          </a:p>
        </p:txBody>
      </p:sp>
      <p:sp>
        <p:nvSpPr>
          <p:cNvPr id="349" name="TextBox 348">
            <a:extLst>
              <a:ext uri="{FF2B5EF4-FFF2-40B4-BE49-F238E27FC236}">
                <a16:creationId xmlns:a16="http://schemas.microsoft.com/office/drawing/2014/main" id="{42C869A5-9E1E-F21B-64BD-DB757F196DF1}"/>
              </a:ext>
            </a:extLst>
          </p:cNvPr>
          <p:cNvSpPr txBox="1"/>
          <p:nvPr/>
        </p:nvSpPr>
        <p:spPr>
          <a:xfrm>
            <a:off x="4833439" y="4838997"/>
            <a:ext cx="86741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Position/ velocity </a:t>
            </a:r>
          </a:p>
          <a:p>
            <a:r>
              <a:rPr lang="en-US" sz="1400" dirty="0">
                <a:latin typeface="Times New Roman" panose="02020603050405020304" pitchFamily="18" charset="0"/>
                <a:cs typeface="Times New Roman" panose="02020603050405020304" pitchFamily="18" charset="0"/>
              </a:rPr>
              <a:t>error</a:t>
            </a:r>
            <a:endParaRPr lang="en-CA" sz="1400" dirty="0">
              <a:latin typeface="Times New Roman" panose="02020603050405020304" pitchFamily="18" charset="0"/>
              <a:cs typeface="Times New Roman" panose="02020603050405020304" pitchFamily="18" charset="0"/>
            </a:endParaRPr>
          </a:p>
        </p:txBody>
      </p:sp>
      <p:sp>
        <p:nvSpPr>
          <p:cNvPr id="350" name="TextBox 349">
            <a:extLst>
              <a:ext uri="{FF2B5EF4-FFF2-40B4-BE49-F238E27FC236}">
                <a16:creationId xmlns:a16="http://schemas.microsoft.com/office/drawing/2014/main" id="{80D33329-C3CD-111F-6530-3795E0B5863E}"/>
              </a:ext>
            </a:extLst>
          </p:cNvPr>
          <p:cNvSpPr txBox="1"/>
          <p:nvPr/>
        </p:nvSpPr>
        <p:spPr>
          <a:xfrm>
            <a:off x="2148776" y="5280954"/>
            <a:ext cx="85500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Range &amp; angle estimates</a:t>
            </a:r>
            <a:endParaRPr lang="en-CA" sz="1400" dirty="0">
              <a:latin typeface="Times New Roman" panose="02020603050405020304" pitchFamily="18" charset="0"/>
              <a:cs typeface="Times New Roman" panose="02020603050405020304" pitchFamily="18" charset="0"/>
            </a:endParaRPr>
          </a:p>
        </p:txBody>
      </p:sp>
      <p:sp>
        <p:nvSpPr>
          <p:cNvPr id="351" name="TextBox 350">
            <a:extLst>
              <a:ext uri="{FF2B5EF4-FFF2-40B4-BE49-F238E27FC236}">
                <a16:creationId xmlns:a16="http://schemas.microsoft.com/office/drawing/2014/main" id="{5A16513A-D0C5-B41E-DD9C-CDDFBC57143B}"/>
              </a:ext>
            </a:extLst>
          </p:cNvPr>
          <p:cNvSpPr txBox="1"/>
          <p:nvPr/>
        </p:nvSpPr>
        <p:spPr>
          <a:xfrm>
            <a:off x="2158243" y="2341506"/>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estimate</a:t>
            </a:r>
            <a:endParaRPr lang="en-CA" sz="1400" dirty="0">
              <a:latin typeface="Times New Roman" panose="02020603050405020304" pitchFamily="18" charset="0"/>
              <a:cs typeface="Times New Roman" panose="02020603050405020304" pitchFamily="18" charset="0"/>
            </a:endParaRPr>
          </a:p>
        </p:txBody>
      </p:sp>
      <p:sp>
        <p:nvSpPr>
          <p:cNvPr id="352" name="TextBox 351">
            <a:extLst>
              <a:ext uri="{FF2B5EF4-FFF2-40B4-BE49-F238E27FC236}">
                <a16:creationId xmlns:a16="http://schemas.microsoft.com/office/drawing/2014/main" id="{3EE61B84-53C7-CBC0-9D72-EC6A3363EE86}"/>
              </a:ext>
            </a:extLst>
          </p:cNvPr>
          <p:cNvSpPr txBox="1"/>
          <p:nvPr/>
        </p:nvSpPr>
        <p:spPr>
          <a:xfrm>
            <a:off x="2148776" y="3542217"/>
            <a:ext cx="1299336"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Commanded position &amp; attitude</a:t>
            </a:r>
            <a:endParaRPr lang="en-CA" sz="14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DC535DB-C835-B35A-55E8-6915E95A8D35}"/>
              </a:ext>
            </a:extLst>
          </p:cNvPr>
          <p:cNvSpPr/>
          <p:nvPr/>
        </p:nvSpPr>
        <p:spPr>
          <a:xfrm>
            <a:off x="8163059" y="2452634"/>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Wheel Allocation</a:t>
            </a:r>
          </a:p>
          <a:p>
            <a:pPr algn="ctr"/>
            <a:r>
              <a:rPr lang="en-CA" sz="1600" dirty="0">
                <a:solidFill>
                  <a:schemeClr val="tx1"/>
                </a:solidFill>
                <a:latin typeface="Times New Roman" panose="02020603050405020304" pitchFamily="18" charset="0"/>
                <a:cs typeface="Times New Roman" panose="02020603050405020304" pitchFamily="18" charset="0"/>
              </a:rPr>
              <a:t>-Least squares allocation</a:t>
            </a:r>
          </a:p>
          <a:p>
            <a:pPr algn="ctr"/>
            <a:r>
              <a:rPr lang="en-CA" sz="1600" dirty="0">
                <a:solidFill>
                  <a:schemeClr val="tx1"/>
                </a:solidFill>
                <a:latin typeface="Times New Roman" panose="02020603050405020304" pitchFamily="18" charset="0"/>
                <a:cs typeface="Times New Roman" panose="02020603050405020304" pitchFamily="18" charset="0"/>
              </a:rPr>
              <a:t>-4 Reaction wheels</a:t>
            </a:r>
          </a:p>
        </p:txBody>
      </p:sp>
      <p:sp>
        <p:nvSpPr>
          <p:cNvPr id="7" name="Rectangle 6">
            <a:extLst>
              <a:ext uri="{FF2B5EF4-FFF2-40B4-BE49-F238E27FC236}">
                <a16:creationId xmlns:a16="http://schemas.microsoft.com/office/drawing/2014/main" id="{023CC96B-EDDD-8D43-7C5D-2A2374E3F2F5}"/>
              </a:ext>
            </a:extLst>
          </p:cNvPr>
          <p:cNvSpPr/>
          <p:nvPr/>
        </p:nvSpPr>
        <p:spPr>
          <a:xfrm>
            <a:off x="8163060" y="4276499"/>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Thruster Allocation</a:t>
            </a:r>
          </a:p>
          <a:p>
            <a:pPr algn="ctr"/>
            <a:r>
              <a:rPr lang="en-CA" sz="1600" dirty="0">
                <a:solidFill>
                  <a:schemeClr val="tx1"/>
                </a:solidFill>
                <a:latin typeface="Times New Roman" panose="02020603050405020304" pitchFamily="18" charset="0"/>
                <a:cs typeface="Times New Roman" panose="02020603050405020304" pitchFamily="18" charset="0"/>
              </a:rPr>
              <a:t>-Convex allocation</a:t>
            </a:r>
          </a:p>
          <a:p>
            <a:pPr algn="ctr"/>
            <a:r>
              <a:rPr lang="en-CA" sz="1600" dirty="0">
                <a:solidFill>
                  <a:schemeClr val="tx1"/>
                </a:solidFill>
                <a:latin typeface="Times New Roman" panose="02020603050405020304" pitchFamily="18" charset="0"/>
                <a:cs typeface="Times New Roman" panose="02020603050405020304" pitchFamily="18" charset="0"/>
              </a:rPr>
              <a:t>-12 Thrusters</a:t>
            </a:r>
          </a:p>
          <a:p>
            <a:pPr marL="285750" indent="-285750" algn="ctr">
              <a:buFontTx/>
              <a:buChar char="-"/>
            </a:pP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404332CD-E574-2024-9862-D0A406B406EB}"/>
              </a:ext>
            </a:extLst>
          </p:cNvPr>
          <p:cNvCxnSpPr>
            <a:cxnSpLocks/>
          </p:cNvCxnSpPr>
          <p:nvPr/>
        </p:nvCxnSpPr>
        <p:spPr>
          <a:xfrm>
            <a:off x="8163060" y="2764235"/>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A5A7C2F7-4C95-F545-ED7F-C0828657FC07}"/>
              </a:ext>
            </a:extLst>
          </p:cNvPr>
          <p:cNvCxnSpPr>
            <a:cxnSpLocks/>
          </p:cNvCxnSpPr>
          <p:nvPr/>
        </p:nvCxnSpPr>
        <p:spPr>
          <a:xfrm>
            <a:off x="8163059"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41" name="Connector: Elbow 40">
            <a:extLst>
              <a:ext uri="{FF2B5EF4-FFF2-40B4-BE49-F238E27FC236}">
                <a16:creationId xmlns:a16="http://schemas.microsoft.com/office/drawing/2014/main" id="{60A46390-1FBB-998B-E7BA-44EDEFB1B430}"/>
              </a:ext>
            </a:extLst>
          </p:cNvPr>
          <p:cNvCxnSpPr>
            <a:cxnSpLocks/>
            <a:stCxn id="7" idx="0"/>
            <a:endCxn id="5" idx="2"/>
          </p:cNvCxnSpPr>
          <p:nvPr/>
        </p:nvCxnSpPr>
        <p:spPr>
          <a:xfrm rot="16200000" flipV="1">
            <a:off x="7467313" y="2582273"/>
            <a:ext cx="688795" cy="269965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913CF4E1-715F-5EE1-DA1F-C6A91E8E373F}"/>
              </a:ext>
            </a:extLst>
          </p:cNvPr>
          <p:cNvSpPr txBox="1"/>
          <p:nvPr/>
        </p:nvSpPr>
        <p:spPr>
          <a:xfrm>
            <a:off x="7879519" y="3876600"/>
            <a:ext cx="190765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Thruster torque</a:t>
            </a:r>
            <a:endParaRPr lang="en-CA" sz="1400" dirty="0">
              <a:latin typeface="Times New Roman" panose="02020603050405020304" pitchFamily="18" charset="0"/>
              <a:cs typeface="Times New Roman" panose="02020603050405020304" pitchFamily="18" charset="0"/>
            </a:endParaRPr>
          </a:p>
        </p:txBody>
      </p:sp>
      <p:sp>
        <p:nvSpPr>
          <p:cNvPr id="388" name="Rectangle 387">
            <a:extLst>
              <a:ext uri="{FF2B5EF4-FFF2-40B4-BE49-F238E27FC236}">
                <a16:creationId xmlns:a16="http://schemas.microsoft.com/office/drawing/2014/main" id="{C172D1A9-146C-787A-FD47-DDC7BC9FF4F4}"/>
              </a:ext>
            </a:extLst>
          </p:cNvPr>
          <p:cNvSpPr/>
          <p:nvPr/>
        </p:nvSpPr>
        <p:spPr>
          <a:xfrm>
            <a:off x="10548620" y="3380812"/>
            <a:ext cx="1453370" cy="1134737"/>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6-DOF RK7(8) ephemeris propagation</a:t>
            </a:r>
            <a:endParaRPr lang="en-CA" sz="1600" dirty="0">
              <a:solidFill>
                <a:schemeClr val="bg1"/>
              </a:solidFill>
              <a:latin typeface="Times New Roman" panose="02020603050405020304" pitchFamily="18" charset="0"/>
              <a:cs typeface="Times New Roman" panose="02020603050405020304" pitchFamily="18" charset="0"/>
            </a:endParaRPr>
          </a:p>
        </p:txBody>
      </p:sp>
      <p:cxnSp>
        <p:nvCxnSpPr>
          <p:cNvPr id="390" name="Connector: Elbow 389">
            <a:extLst>
              <a:ext uri="{FF2B5EF4-FFF2-40B4-BE49-F238E27FC236}">
                <a16:creationId xmlns:a16="http://schemas.microsoft.com/office/drawing/2014/main" id="{87473611-DD9A-7D20-54DA-6B2067790723}"/>
              </a:ext>
            </a:extLst>
          </p:cNvPr>
          <p:cNvCxnSpPr>
            <a:stCxn id="6" idx="3"/>
            <a:endCxn id="388" idx="0"/>
          </p:cNvCxnSpPr>
          <p:nvPr/>
        </p:nvCxnSpPr>
        <p:spPr>
          <a:xfrm>
            <a:off x="10160014" y="3020003"/>
            <a:ext cx="1115291" cy="36080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2" name="Connector: Elbow 391">
            <a:extLst>
              <a:ext uri="{FF2B5EF4-FFF2-40B4-BE49-F238E27FC236}">
                <a16:creationId xmlns:a16="http://schemas.microsoft.com/office/drawing/2014/main" id="{58E2C91B-457A-9E05-9DF1-ABB4FAD8B957}"/>
              </a:ext>
            </a:extLst>
          </p:cNvPr>
          <p:cNvCxnSpPr>
            <a:cxnSpLocks/>
            <a:stCxn id="7" idx="3"/>
            <a:endCxn id="388" idx="2"/>
          </p:cNvCxnSpPr>
          <p:nvPr/>
        </p:nvCxnSpPr>
        <p:spPr>
          <a:xfrm flipV="1">
            <a:off x="10160015" y="4515549"/>
            <a:ext cx="1115290" cy="32831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94" name="TextBox 393">
            <a:extLst>
              <a:ext uri="{FF2B5EF4-FFF2-40B4-BE49-F238E27FC236}">
                <a16:creationId xmlns:a16="http://schemas.microsoft.com/office/drawing/2014/main" id="{43CF11C9-7CB1-BC0A-154B-D1ECA3CAA917}"/>
              </a:ext>
            </a:extLst>
          </p:cNvPr>
          <p:cNvSpPr txBox="1"/>
          <p:nvPr/>
        </p:nvSpPr>
        <p:spPr>
          <a:xfrm>
            <a:off x="10118482" y="4833566"/>
            <a:ext cx="1513643"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 and torque</a:t>
            </a:r>
            <a:endParaRPr lang="en-CA" sz="1400" dirty="0">
              <a:latin typeface="Times New Roman" panose="02020603050405020304" pitchFamily="18" charset="0"/>
              <a:cs typeface="Times New Roman" panose="02020603050405020304" pitchFamily="18" charset="0"/>
            </a:endParaRPr>
          </a:p>
        </p:txBody>
      </p:sp>
      <p:sp>
        <p:nvSpPr>
          <p:cNvPr id="396" name="TextBox 395">
            <a:extLst>
              <a:ext uri="{FF2B5EF4-FFF2-40B4-BE49-F238E27FC236}">
                <a16:creationId xmlns:a16="http://schemas.microsoft.com/office/drawing/2014/main" id="{708B3BC2-E133-67D2-0D52-E2D21E07F77E}"/>
              </a:ext>
            </a:extLst>
          </p:cNvPr>
          <p:cNvSpPr txBox="1"/>
          <p:nvPr/>
        </p:nvSpPr>
        <p:spPr>
          <a:xfrm>
            <a:off x="10118482" y="2706618"/>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cxnSp>
        <p:nvCxnSpPr>
          <p:cNvPr id="398" name="Connector: Elbow 397">
            <a:extLst>
              <a:ext uri="{FF2B5EF4-FFF2-40B4-BE49-F238E27FC236}">
                <a16:creationId xmlns:a16="http://schemas.microsoft.com/office/drawing/2014/main" id="{02B57159-7603-1A61-36A1-34F9B84873EC}"/>
              </a:ext>
            </a:extLst>
          </p:cNvPr>
          <p:cNvCxnSpPr>
            <a:endCxn id="13" idx="0"/>
          </p:cNvCxnSpPr>
          <p:nvPr/>
        </p:nvCxnSpPr>
        <p:spPr>
          <a:xfrm rot="10800000">
            <a:off x="1188088" y="1912684"/>
            <a:ext cx="10615141" cy="1461225"/>
          </a:xfrm>
          <a:prstGeom prst="bentConnector4">
            <a:avLst>
              <a:gd name="adj1" fmla="val 69"/>
              <a:gd name="adj2" fmla="val 11095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1" name="TextBox 400">
            <a:extLst>
              <a:ext uri="{FF2B5EF4-FFF2-40B4-BE49-F238E27FC236}">
                <a16:creationId xmlns:a16="http://schemas.microsoft.com/office/drawing/2014/main" id="{004FDB24-3524-7B71-9220-E88A1EF584D5}"/>
              </a:ext>
            </a:extLst>
          </p:cNvPr>
          <p:cNvSpPr txBox="1"/>
          <p:nvPr/>
        </p:nvSpPr>
        <p:spPr>
          <a:xfrm>
            <a:off x="10714612" y="1765211"/>
            <a:ext cx="1121386"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attitude</a:t>
            </a:r>
            <a:endParaRPr lang="en-CA" sz="1400" dirty="0">
              <a:latin typeface="Times New Roman" panose="02020603050405020304" pitchFamily="18" charset="0"/>
              <a:cs typeface="Times New Roman" panose="02020603050405020304" pitchFamily="18" charset="0"/>
            </a:endParaRPr>
          </a:p>
        </p:txBody>
      </p:sp>
      <p:sp>
        <p:nvSpPr>
          <p:cNvPr id="403" name="TextBox 402">
            <a:extLst>
              <a:ext uri="{FF2B5EF4-FFF2-40B4-BE49-F238E27FC236}">
                <a16:creationId xmlns:a16="http://schemas.microsoft.com/office/drawing/2014/main" id="{10081013-10FE-B4E4-9A7A-58A416533D2E}"/>
              </a:ext>
            </a:extLst>
          </p:cNvPr>
          <p:cNvSpPr txBox="1"/>
          <p:nvPr/>
        </p:nvSpPr>
        <p:spPr>
          <a:xfrm>
            <a:off x="10358776" y="5871763"/>
            <a:ext cx="1477222"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relative state</a:t>
            </a:r>
            <a:endParaRPr lang="en-CA" sz="1400" dirty="0">
              <a:latin typeface="Times New Roman" panose="02020603050405020304" pitchFamily="18" charset="0"/>
              <a:cs typeface="Times New Roman" panose="02020603050405020304" pitchFamily="18" charset="0"/>
            </a:endParaRPr>
          </a:p>
        </p:txBody>
      </p:sp>
      <p:cxnSp>
        <p:nvCxnSpPr>
          <p:cNvPr id="405" name="Connector: Elbow 404">
            <a:extLst>
              <a:ext uri="{FF2B5EF4-FFF2-40B4-BE49-F238E27FC236}">
                <a16:creationId xmlns:a16="http://schemas.microsoft.com/office/drawing/2014/main" id="{C881DF21-EF08-DE81-E6B8-C4B4A2012E8E}"/>
              </a:ext>
            </a:extLst>
          </p:cNvPr>
          <p:cNvCxnSpPr>
            <a:cxnSpLocks/>
            <a:endCxn id="14" idx="2"/>
          </p:cNvCxnSpPr>
          <p:nvPr/>
        </p:nvCxnSpPr>
        <p:spPr>
          <a:xfrm rot="10800000" flipV="1">
            <a:off x="1189784" y="4515549"/>
            <a:ext cx="10613445" cy="1492882"/>
          </a:xfrm>
          <a:prstGeom prst="bentConnector4">
            <a:avLst>
              <a:gd name="adj1" fmla="val 52"/>
              <a:gd name="adj2" fmla="val 111268"/>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a:extLst>
              <a:ext uri="{FF2B5EF4-FFF2-40B4-BE49-F238E27FC236}">
                <a16:creationId xmlns:a16="http://schemas.microsoft.com/office/drawing/2014/main" id="{40330C29-67E8-CC9B-8224-EF2BF1F1B259}"/>
              </a:ext>
            </a:extLst>
          </p:cNvPr>
          <p:cNvSpPr>
            <a:spLocks noGrp="1"/>
          </p:cNvSpPr>
          <p:nvPr>
            <p:ph type="sldNum" sz="quarter" idx="12"/>
          </p:nvPr>
        </p:nvSpPr>
        <p:spPr>
          <a:xfrm>
            <a:off x="9448800" y="6413501"/>
            <a:ext cx="2743200" cy="444500"/>
          </a:xfrm>
        </p:spPr>
        <p:txBody>
          <a:bodyPr/>
          <a:lstStyle/>
          <a:p>
            <a:r>
              <a:rPr lang="en-US" sz="1600" dirty="0"/>
              <a:t>9</a:t>
            </a:r>
            <a:endParaRPr lang="en-CA" sz="1600" dirty="0"/>
          </a:p>
        </p:txBody>
      </p:sp>
      <p:sp>
        <p:nvSpPr>
          <p:cNvPr id="19" name="Shape 1">
            <a:extLst>
              <a:ext uri="{FF2B5EF4-FFF2-40B4-BE49-F238E27FC236}">
                <a16:creationId xmlns:a16="http://schemas.microsoft.com/office/drawing/2014/main" id="{277AFE44-227C-1F88-E3ED-48C797F454AF}"/>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2" name="TextBox 21">
            <a:extLst>
              <a:ext uri="{FF2B5EF4-FFF2-40B4-BE49-F238E27FC236}">
                <a16:creationId xmlns:a16="http://schemas.microsoft.com/office/drawing/2014/main" id="{D6E00069-09AE-43CA-CC21-82478ED42EC9}"/>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05DEF03D-2F59-5F1F-0F7F-9A1EB779B428}"/>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2" name="TextBox 31">
            <a:extLst>
              <a:ext uri="{FF2B5EF4-FFF2-40B4-BE49-F238E27FC236}">
                <a16:creationId xmlns:a16="http://schemas.microsoft.com/office/drawing/2014/main" id="{4FD2F838-81A7-EB01-31AF-26F4A88E7B93}"/>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5" name="TextBox 34">
            <a:extLst>
              <a:ext uri="{FF2B5EF4-FFF2-40B4-BE49-F238E27FC236}">
                <a16:creationId xmlns:a16="http://schemas.microsoft.com/office/drawing/2014/main" id="{6FA61234-E115-E786-8989-E3E7B6A782E6}"/>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7" name="TextBox 36">
            <a:extLst>
              <a:ext uri="{FF2B5EF4-FFF2-40B4-BE49-F238E27FC236}">
                <a16:creationId xmlns:a16="http://schemas.microsoft.com/office/drawing/2014/main" id="{0BCBFE29-B99B-51EE-AFD3-F22FCD21277C}"/>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9" name="TextBox 38">
            <a:extLst>
              <a:ext uri="{FF2B5EF4-FFF2-40B4-BE49-F238E27FC236}">
                <a16:creationId xmlns:a16="http://schemas.microsoft.com/office/drawing/2014/main" id="{90A55B12-5A17-7ED3-85D1-06D116B2C9AA}"/>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24" name="Rectangle 23">
            <a:extLst>
              <a:ext uri="{FF2B5EF4-FFF2-40B4-BE49-F238E27FC236}">
                <a16:creationId xmlns:a16="http://schemas.microsoft.com/office/drawing/2014/main" id="{DBBE6977-4735-09FB-05B0-BB08F9007864}"/>
              </a:ext>
            </a:extLst>
          </p:cNvPr>
          <p:cNvSpPr/>
          <p:nvPr/>
        </p:nvSpPr>
        <p:spPr>
          <a:xfrm>
            <a:off x="5290609" y="1665275"/>
            <a:ext cx="2339354" cy="46461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TextBox 32">
            <a:extLst>
              <a:ext uri="{FF2B5EF4-FFF2-40B4-BE49-F238E27FC236}">
                <a16:creationId xmlns:a16="http://schemas.microsoft.com/office/drawing/2014/main" id="{EF08E554-C01F-6296-5658-5390BC32805C}"/>
              </a:ext>
            </a:extLst>
          </p:cNvPr>
          <p:cNvSpPr txBox="1"/>
          <p:nvPr/>
        </p:nvSpPr>
        <p:spPr>
          <a:xfrm>
            <a:off x="6022485" y="1284949"/>
            <a:ext cx="975930" cy="369332"/>
          </a:xfrm>
          <a:prstGeom prst="rect">
            <a:avLst/>
          </a:prstGeom>
          <a:noFill/>
        </p:spPr>
        <p:txBody>
          <a:bodyPr wrap="square" rtlCol="0">
            <a:spAutoFit/>
          </a:bodyPr>
          <a:lstStyle/>
          <a:p>
            <a:r>
              <a:rPr lang="en-CA" dirty="0">
                <a:solidFill>
                  <a:srgbClr val="FF0000"/>
                </a:solidFill>
                <a:latin typeface="Raleway" pitchFamily="2" charset="0"/>
              </a:rPr>
              <a:t>Control</a:t>
            </a:r>
          </a:p>
        </p:txBody>
      </p:sp>
    </p:spTree>
    <p:extLst>
      <p:ext uri="{BB962C8B-B14F-4D97-AF65-F5344CB8AC3E}">
        <p14:creationId xmlns:p14="http://schemas.microsoft.com/office/powerpoint/2010/main" val="453513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7C6BF4BE-37AF-BA8C-7857-BB506854B052}"/>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C5CD26AD-D099-DFC9-1F80-5AA0680041A6}"/>
              </a:ext>
            </a:extLst>
          </p:cNvPr>
          <p:cNvSpPr txBox="1"/>
          <p:nvPr/>
        </p:nvSpPr>
        <p:spPr>
          <a:xfrm>
            <a:off x="0" y="673797"/>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Follower Spacecraft Control System</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84F11300-8F7A-C3EE-10C8-C5227482C2C7}"/>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4" name="Rectangle 3">
            <a:extLst>
              <a:ext uri="{FF2B5EF4-FFF2-40B4-BE49-F238E27FC236}">
                <a16:creationId xmlns:a16="http://schemas.microsoft.com/office/drawing/2014/main" id="{B537D8D3-626B-4B2A-A1E1-1E01F4CCB0E8}"/>
              </a:ext>
            </a:extLst>
          </p:cNvPr>
          <p:cNvSpPr/>
          <p:nvPr/>
        </p:nvSpPr>
        <p:spPr>
          <a:xfrm>
            <a:off x="2888282" y="2453631"/>
            <a:ext cx="1996954"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Estimation</a:t>
            </a:r>
          </a:p>
          <a:p>
            <a:pPr algn="ctr"/>
            <a:r>
              <a:rPr lang="en-CA" sz="1600" dirty="0">
                <a:solidFill>
                  <a:schemeClr val="tx1"/>
                </a:solidFill>
                <a:latin typeface="Times New Roman" panose="02020603050405020304" pitchFamily="18" charset="0"/>
                <a:cs typeface="Times New Roman" panose="02020603050405020304" pitchFamily="18" charset="0"/>
              </a:rPr>
              <a:t>-MRP square root UKF</a:t>
            </a: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80B6AE5-C696-2B85-3AC2-57F80B45A48E}"/>
              </a:ext>
            </a:extLst>
          </p:cNvPr>
          <p:cNvSpPr/>
          <p:nvPr/>
        </p:nvSpPr>
        <p:spPr>
          <a:xfrm>
            <a:off x="5611292" y="2452967"/>
            <a:ext cx="170117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Control</a:t>
            </a:r>
          </a:p>
          <a:p>
            <a:pPr algn="ctr"/>
            <a:r>
              <a:rPr lang="en-CA" sz="1600" dirty="0">
                <a:solidFill>
                  <a:schemeClr val="tx1"/>
                </a:solidFill>
                <a:latin typeface="Times New Roman" panose="02020603050405020304" pitchFamily="18" charset="0"/>
                <a:cs typeface="Times New Roman" panose="02020603050405020304" pitchFamily="18" charset="0"/>
              </a:rPr>
              <a:t>-MRP PD feedback</a:t>
            </a:r>
            <a:endParaRPr lang="en-CA" dirty="0">
              <a:solidFill>
                <a:schemeClr val="tx1">
                  <a:lumMod val="50000"/>
                  <a:lumOff val="50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50000"/>
                    <a:lumOff val="50000"/>
                  </a:schemeClr>
                </a:solidFill>
                <a:latin typeface="Times New Roman" panose="02020603050405020304" pitchFamily="18" charset="0"/>
                <a:cs typeface="Times New Roman" panose="02020603050405020304" pitchFamily="18" charset="0"/>
              </a:rPr>
              <a:t>  </a:t>
            </a:r>
          </a:p>
        </p:txBody>
      </p:sp>
      <p:sp>
        <p:nvSpPr>
          <p:cNvPr id="9" name="Rectangle 8">
            <a:extLst>
              <a:ext uri="{FF2B5EF4-FFF2-40B4-BE49-F238E27FC236}">
                <a16:creationId xmlns:a16="http://schemas.microsoft.com/office/drawing/2014/main" id="{B1658674-40CB-D5CA-C6A2-2505AE81986B}"/>
              </a:ext>
            </a:extLst>
          </p:cNvPr>
          <p:cNvSpPr/>
          <p:nvPr/>
        </p:nvSpPr>
        <p:spPr>
          <a:xfrm>
            <a:off x="2882287" y="4279868"/>
            <a:ext cx="1996955"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Estimation</a:t>
            </a:r>
          </a:p>
          <a:p>
            <a:pPr algn="ctr"/>
            <a:r>
              <a:rPr lang="en-CA" sz="1600" dirty="0">
                <a:solidFill>
                  <a:schemeClr val="tx1"/>
                </a:solidFill>
                <a:latin typeface="Times New Roman" panose="02020603050405020304" pitchFamily="18" charset="0"/>
                <a:cs typeface="Times New Roman" panose="02020603050405020304" pitchFamily="18" charset="0"/>
              </a:rPr>
              <a:t>-CR3BP nonlinear square root EKF</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504F374E-493C-2390-675A-1785971C84AE}"/>
              </a:ext>
            </a:extLst>
          </p:cNvPr>
          <p:cNvSpPr/>
          <p:nvPr/>
        </p:nvSpPr>
        <p:spPr>
          <a:xfrm>
            <a:off x="5607444" y="4277532"/>
            <a:ext cx="170369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Control</a:t>
            </a:r>
          </a:p>
          <a:p>
            <a:pPr algn="ctr"/>
            <a:r>
              <a:rPr lang="en-CA" sz="1600" dirty="0">
                <a:solidFill>
                  <a:schemeClr val="tx1"/>
                </a:solidFill>
                <a:latin typeface="Times New Roman" panose="02020603050405020304" pitchFamily="18" charset="0"/>
                <a:cs typeface="Times New Roman" panose="02020603050405020304" pitchFamily="18" charset="0"/>
              </a:rPr>
              <a:t>-CR3BP LQI</a:t>
            </a:r>
          </a:p>
          <a:p>
            <a:pPr algn="ctr"/>
            <a:r>
              <a:rPr lang="en-CA" sz="1600" dirty="0">
                <a:solidFill>
                  <a:schemeClr val="tx1"/>
                </a:solidFill>
                <a:latin typeface="Times New Roman" panose="02020603050405020304" pitchFamily="18" charset="0"/>
                <a:cs typeface="Times New Roman" panose="02020603050405020304" pitchFamily="18" charset="0"/>
              </a:rPr>
              <a:t>or</a:t>
            </a:r>
          </a:p>
          <a:p>
            <a:pPr algn="ctr"/>
            <a:r>
              <a:rPr lang="en-CA" sz="1600" dirty="0">
                <a:solidFill>
                  <a:schemeClr val="tx1"/>
                </a:solidFill>
                <a:latin typeface="Times New Roman" panose="02020603050405020304" pitchFamily="18" charset="0"/>
                <a:cs typeface="Times New Roman" panose="02020603050405020304" pitchFamily="18" charset="0"/>
              </a:rPr>
              <a:t>-PD</a:t>
            </a:r>
          </a:p>
        </p:txBody>
      </p:sp>
      <p:sp>
        <p:nvSpPr>
          <p:cNvPr id="13" name="Rectangle 12">
            <a:extLst>
              <a:ext uri="{FF2B5EF4-FFF2-40B4-BE49-F238E27FC236}">
                <a16:creationId xmlns:a16="http://schemas.microsoft.com/office/drawing/2014/main" id="{6D31B6C1-EB93-F4A1-3B68-27729F0A1BB1}"/>
              </a:ext>
            </a:extLst>
          </p:cNvPr>
          <p:cNvSpPr/>
          <p:nvPr/>
        </p:nvSpPr>
        <p:spPr>
          <a:xfrm>
            <a:off x="163296" y="1912683"/>
            <a:ext cx="2049581" cy="113473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Sensors</a:t>
            </a:r>
          </a:p>
          <a:p>
            <a:pPr algn="ctr"/>
            <a:r>
              <a:rPr lang="en-CA" sz="1600" dirty="0">
                <a:solidFill>
                  <a:schemeClr val="tx1"/>
                </a:solidFill>
                <a:latin typeface="Times New Roman" panose="02020603050405020304" pitchFamily="18" charset="0"/>
                <a:cs typeface="Times New Roman" panose="02020603050405020304" pitchFamily="18" charset="0"/>
              </a:rPr>
              <a:t>-Star tracker</a:t>
            </a:r>
          </a:p>
          <a:p>
            <a:pPr algn="ctr"/>
            <a:r>
              <a:rPr lang="en-CA" sz="1600" dirty="0">
                <a:solidFill>
                  <a:schemeClr val="tx1"/>
                </a:solidFill>
                <a:latin typeface="Times New Roman" panose="02020603050405020304" pitchFamily="18" charset="0"/>
                <a:cs typeface="Times New Roman" panose="02020603050405020304" pitchFamily="18" charset="0"/>
              </a:rPr>
              <a:t>-IMU</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25323863-73D6-1D0F-5648-40B8AE8097FF}"/>
              </a:ext>
            </a:extLst>
          </p:cNvPr>
          <p:cNvSpPr/>
          <p:nvPr/>
        </p:nvSpPr>
        <p:spPr>
          <a:xfrm>
            <a:off x="163294" y="4854414"/>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Sensors</a:t>
            </a:r>
          </a:p>
          <a:p>
            <a:pPr algn="ctr"/>
            <a:r>
              <a:rPr lang="en-CA" sz="1600" dirty="0">
                <a:solidFill>
                  <a:schemeClr val="tx1"/>
                </a:solidFill>
                <a:latin typeface="Times New Roman" panose="02020603050405020304" pitchFamily="18" charset="0"/>
                <a:cs typeface="Times New Roman" panose="02020603050405020304" pitchFamily="18" charset="0"/>
              </a:rPr>
              <a:t>-Laser metrology</a:t>
            </a:r>
          </a:p>
          <a:p>
            <a:pPr algn="ctr"/>
            <a:r>
              <a:rPr lang="en-CA" sz="1600" dirty="0">
                <a:solidFill>
                  <a:schemeClr val="tx1"/>
                </a:solidFill>
                <a:latin typeface="Times New Roman" panose="02020603050405020304" pitchFamily="18" charset="0"/>
                <a:cs typeface="Times New Roman" panose="02020603050405020304" pitchFamily="18" charset="0"/>
              </a:rPr>
              <a:t>-Inter-Satellite link</a:t>
            </a:r>
          </a:p>
          <a:p>
            <a:pPr algn="ctr"/>
            <a:r>
              <a:rPr lang="en-CA" sz="1600" dirty="0">
                <a:solidFill>
                  <a:schemeClr val="tx1"/>
                </a:solidFill>
                <a:latin typeface="Times New Roman" panose="02020603050405020304" pitchFamily="18" charset="0"/>
                <a:cs typeface="Times New Roman" panose="02020603050405020304" pitchFamily="18" charset="0"/>
              </a:rPr>
              <a:t>-LED-camera link</a:t>
            </a:r>
          </a:p>
          <a:p>
            <a:pPr algn="ct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107B37CD-941F-6272-97CB-D7C546CF6DFE}"/>
              </a:ext>
            </a:extLst>
          </p:cNvPr>
          <p:cNvCxnSpPr>
            <a:cxnSpLocks/>
          </p:cNvCxnSpPr>
          <p:nvPr/>
        </p:nvCxnSpPr>
        <p:spPr>
          <a:xfrm>
            <a:off x="2212877" y="2860507"/>
            <a:ext cx="695745"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9B989703-3ADE-28FF-8474-225151D09FB1}"/>
              </a:ext>
            </a:extLst>
          </p:cNvPr>
          <p:cNvCxnSpPr>
            <a:cxnSpLocks/>
            <a:stCxn id="4" idx="3"/>
            <a:endCxn id="5" idx="1"/>
          </p:cNvCxnSpPr>
          <p:nvPr/>
        </p:nvCxnSpPr>
        <p:spPr>
          <a:xfrm flipV="1">
            <a:off x="4885236" y="3020336"/>
            <a:ext cx="726056" cy="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F4DC58AD-1091-886F-1A31-D7DA191AE3F3}"/>
              </a:ext>
            </a:extLst>
          </p:cNvPr>
          <p:cNvCxnSpPr>
            <a:cxnSpLocks/>
            <a:stCxn id="5" idx="3"/>
            <a:endCxn id="6" idx="1"/>
          </p:cNvCxnSpPr>
          <p:nvPr/>
        </p:nvCxnSpPr>
        <p:spPr>
          <a:xfrm flipV="1">
            <a:off x="7312470" y="3020003"/>
            <a:ext cx="850589" cy="3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36FF0937-70B6-947F-A3CB-474DD079784E}"/>
              </a:ext>
            </a:extLst>
          </p:cNvPr>
          <p:cNvCxnSpPr>
            <a:cxnSpLocks/>
          </p:cNvCxnSpPr>
          <p:nvPr/>
        </p:nvCxnSpPr>
        <p:spPr>
          <a:xfrm>
            <a:off x="2205252" y="5285465"/>
            <a:ext cx="69907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3967B8D2-0542-BBAA-9353-F25C9BCED0D1}"/>
              </a:ext>
            </a:extLst>
          </p:cNvPr>
          <p:cNvCxnSpPr>
            <a:cxnSpLocks/>
            <a:stCxn id="9" idx="3"/>
            <a:endCxn id="10" idx="1"/>
          </p:cNvCxnSpPr>
          <p:nvPr/>
        </p:nvCxnSpPr>
        <p:spPr>
          <a:xfrm flipV="1">
            <a:off x="4879242" y="4844901"/>
            <a:ext cx="728202" cy="233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50AAB00-BEC7-E667-60EA-87E153059F72}"/>
              </a:ext>
            </a:extLst>
          </p:cNvPr>
          <p:cNvCxnSpPr>
            <a:cxnSpLocks/>
            <a:stCxn id="10" idx="3"/>
            <a:endCxn id="7" idx="1"/>
          </p:cNvCxnSpPr>
          <p:nvPr/>
        </p:nvCxnSpPr>
        <p:spPr>
          <a:xfrm flipV="1">
            <a:off x="7311142" y="4843868"/>
            <a:ext cx="851918" cy="10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91AC6AF2-0258-F684-5304-003361D2C71C}"/>
              </a:ext>
            </a:extLst>
          </p:cNvPr>
          <p:cNvCxnSpPr>
            <a:cxnSpLocks/>
            <a:stCxn id="6" idx="0"/>
            <a:endCxn id="4" idx="0"/>
          </p:cNvCxnSpPr>
          <p:nvPr/>
        </p:nvCxnSpPr>
        <p:spPr>
          <a:xfrm rot="16200000" flipH="1" flipV="1">
            <a:off x="6523649" y="-184257"/>
            <a:ext cx="997" cy="5274778"/>
          </a:xfrm>
          <a:prstGeom prst="bentConnector3">
            <a:avLst>
              <a:gd name="adj1" fmla="val -2292878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033E964B-E92E-0402-B55F-460A10212AE9}"/>
              </a:ext>
            </a:extLst>
          </p:cNvPr>
          <p:cNvCxnSpPr>
            <a:cxnSpLocks/>
          </p:cNvCxnSpPr>
          <p:nvPr/>
        </p:nvCxnSpPr>
        <p:spPr>
          <a:xfrm>
            <a:off x="163294" y="2226780"/>
            <a:ext cx="2055577" cy="0"/>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E6040064-0571-E5AF-0437-2D16006C9253}"/>
              </a:ext>
            </a:extLst>
          </p:cNvPr>
          <p:cNvCxnSpPr>
            <a:cxnSpLocks/>
          </p:cNvCxnSpPr>
          <p:nvPr/>
        </p:nvCxnSpPr>
        <p:spPr>
          <a:xfrm>
            <a:off x="163294" y="5192724"/>
            <a:ext cx="2049583" cy="0"/>
          </a:xfrm>
          <a:prstGeom prst="line">
            <a:avLst/>
          </a:prstGeom>
        </p:spPr>
        <p:style>
          <a:lnRef idx="2">
            <a:schemeClr val="dk1"/>
          </a:lnRef>
          <a:fillRef idx="0">
            <a:schemeClr val="dk1"/>
          </a:fillRef>
          <a:effectRef idx="1">
            <a:schemeClr val="dk1"/>
          </a:effectRef>
          <a:fontRef idx="minor">
            <a:schemeClr val="tx1"/>
          </a:fontRef>
        </p:style>
      </p:cxnSp>
      <p:cxnSp>
        <p:nvCxnSpPr>
          <p:cNvPr id="54" name="Straight Connector 53">
            <a:extLst>
              <a:ext uri="{FF2B5EF4-FFF2-40B4-BE49-F238E27FC236}">
                <a16:creationId xmlns:a16="http://schemas.microsoft.com/office/drawing/2014/main" id="{8693AE3F-4189-DAD8-707F-9B9812C2494D}"/>
              </a:ext>
            </a:extLst>
          </p:cNvPr>
          <p:cNvCxnSpPr>
            <a:cxnSpLocks/>
          </p:cNvCxnSpPr>
          <p:nvPr/>
        </p:nvCxnSpPr>
        <p:spPr>
          <a:xfrm flipV="1">
            <a:off x="2882287" y="2751361"/>
            <a:ext cx="2002949" cy="12874"/>
          </a:xfrm>
          <a:prstGeom prst="line">
            <a:avLst/>
          </a:prstGeom>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C6922F6D-85B1-64E7-F397-A4059AD8C39C}"/>
              </a:ext>
            </a:extLst>
          </p:cNvPr>
          <p:cNvCxnSpPr>
            <a:cxnSpLocks/>
          </p:cNvCxnSpPr>
          <p:nvPr/>
        </p:nvCxnSpPr>
        <p:spPr>
          <a:xfrm>
            <a:off x="2882287"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715D5A03-BBDD-8B83-90C5-9E728ADA3437}"/>
              </a:ext>
            </a:extLst>
          </p:cNvPr>
          <p:cNvCxnSpPr>
            <a:cxnSpLocks/>
          </p:cNvCxnSpPr>
          <p:nvPr/>
        </p:nvCxnSpPr>
        <p:spPr>
          <a:xfrm>
            <a:off x="5611292" y="2764235"/>
            <a:ext cx="1701178" cy="0"/>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830668D1-3B65-351C-727F-7249FFB5F235}"/>
              </a:ext>
            </a:extLst>
          </p:cNvPr>
          <p:cNvCxnSpPr>
            <a:cxnSpLocks/>
          </p:cNvCxnSpPr>
          <p:nvPr/>
        </p:nvCxnSpPr>
        <p:spPr>
          <a:xfrm>
            <a:off x="5607444" y="4598897"/>
            <a:ext cx="1703698" cy="0"/>
          </a:xfrm>
          <a:prstGeom prst="line">
            <a:avLst/>
          </a:prstGeom>
        </p:spPr>
        <p:style>
          <a:lnRef idx="2">
            <a:schemeClr val="dk1"/>
          </a:lnRef>
          <a:fillRef idx="0">
            <a:schemeClr val="dk1"/>
          </a:fillRef>
          <a:effectRef idx="1">
            <a:schemeClr val="dk1"/>
          </a:effectRef>
          <a:fontRef idx="minor">
            <a:schemeClr val="tx1"/>
          </a:fontRef>
        </p:style>
      </p:cxnSp>
      <p:cxnSp>
        <p:nvCxnSpPr>
          <p:cNvPr id="8" name="Connector: Elbow 7">
            <a:extLst>
              <a:ext uri="{FF2B5EF4-FFF2-40B4-BE49-F238E27FC236}">
                <a16:creationId xmlns:a16="http://schemas.microsoft.com/office/drawing/2014/main" id="{CB10B3F1-4B51-1B75-A926-08001648957A}"/>
              </a:ext>
            </a:extLst>
          </p:cNvPr>
          <p:cNvCxnSpPr>
            <a:cxnSpLocks/>
            <a:stCxn id="7" idx="2"/>
            <a:endCxn id="9" idx="2"/>
          </p:cNvCxnSpPr>
          <p:nvPr/>
        </p:nvCxnSpPr>
        <p:spPr>
          <a:xfrm rot="5400000">
            <a:off x="6519468" y="2772534"/>
            <a:ext cx="3369" cy="5280773"/>
          </a:xfrm>
          <a:prstGeom prst="bentConnector3">
            <a:avLst>
              <a:gd name="adj1" fmla="val 688539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D07DBD21-A5BE-3F8F-66E0-2EBEB64EB367}"/>
              </a:ext>
            </a:extLst>
          </p:cNvPr>
          <p:cNvSpPr/>
          <p:nvPr/>
        </p:nvSpPr>
        <p:spPr>
          <a:xfrm>
            <a:off x="165894" y="3373908"/>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Commanded States</a:t>
            </a:r>
          </a:p>
          <a:p>
            <a:pPr algn="ctr"/>
            <a:r>
              <a:rPr lang="en-CA" sz="1600" dirty="0">
                <a:solidFill>
                  <a:schemeClr val="tx1"/>
                </a:solidFill>
                <a:latin typeface="Times New Roman" panose="02020603050405020304" pitchFamily="18" charset="0"/>
                <a:cs typeface="Times New Roman" panose="02020603050405020304" pitchFamily="18" charset="0"/>
              </a:rPr>
              <a:t>-Target attitude</a:t>
            </a:r>
          </a:p>
          <a:p>
            <a:pPr algn="ctr"/>
            <a:r>
              <a:rPr lang="en-CA" sz="1600" dirty="0">
                <a:solidFill>
                  <a:schemeClr val="tx1"/>
                </a:solidFill>
                <a:latin typeface="Times New Roman" panose="02020603050405020304" pitchFamily="18" charset="0"/>
                <a:cs typeface="Times New Roman" panose="02020603050405020304" pitchFamily="18" charset="0"/>
              </a:rPr>
              <a:t>-Target position</a:t>
            </a:r>
          </a:p>
          <a:p>
            <a:pPr algn="ctr"/>
            <a:r>
              <a:rPr lang="en-CA" sz="1600" dirty="0">
                <a:solidFill>
                  <a:schemeClr val="tx1"/>
                </a:solidFill>
                <a:latin typeface="Times New Roman" panose="02020603050405020304" pitchFamily="18" charset="0"/>
                <a:cs typeface="Times New Roman" panose="02020603050405020304" pitchFamily="18" charset="0"/>
              </a:rPr>
              <a:t>-Chief inertial pose</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F481D505-4442-E575-E665-7689A93027C2}"/>
              </a:ext>
            </a:extLst>
          </p:cNvPr>
          <p:cNvCxnSpPr>
            <a:cxnSpLocks/>
          </p:cNvCxnSpPr>
          <p:nvPr/>
        </p:nvCxnSpPr>
        <p:spPr>
          <a:xfrm>
            <a:off x="165894" y="3712218"/>
            <a:ext cx="2052977" cy="0"/>
          </a:xfrm>
          <a:prstGeom prst="line">
            <a:avLst/>
          </a:prstGeom>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018A1F25-BA11-E858-D072-A580972D9D8D}"/>
              </a:ext>
            </a:extLst>
          </p:cNvPr>
          <p:cNvCxnSpPr>
            <a:cxnSpLocks/>
          </p:cNvCxnSpPr>
          <p:nvPr/>
        </p:nvCxnSpPr>
        <p:spPr>
          <a:xfrm>
            <a:off x="2215874" y="3472979"/>
            <a:ext cx="692748" cy="54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EEB27643-BC29-BB10-70F6-E8954600A892}"/>
              </a:ext>
            </a:extLst>
          </p:cNvPr>
          <p:cNvCxnSpPr>
            <a:cxnSpLocks/>
          </p:cNvCxnSpPr>
          <p:nvPr/>
        </p:nvCxnSpPr>
        <p:spPr>
          <a:xfrm>
            <a:off x="2212877" y="4354324"/>
            <a:ext cx="67577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D40BA932-CAB7-1EB2-D31C-4AA4526E1FA0}"/>
              </a:ext>
            </a:extLst>
          </p:cNvPr>
          <p:cNvSpPr txBox="1"/>
          <p:nvPr/>
        </p:nvSpPr>
        <p:spPr>
          <a:xfrm>
            <a:off x="7814734" y="1906337"/>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62FEBA70-9E49-BF71-96C7-156B5CA733C8}"/>
              </a:ext>
            </a:extLst>
          </p:cNvPr>
          <p:cNvSpPr txBox="1"/>
          <p:nvPr/>
        </p:nvSpPr>
        <p:spPr>
          <a:xfrm>
            <a:off x="7944305" y="5656610"/>
            <a:ext cx="1513643"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a:t>
            </a:r>
            <a:endParaRPr lang="en-CA" sz="1400" dirty="0">
              <a:latin typeface="Times New Roman" panose="02020603050405020304" pitchFamily="18" charset="0"/>
              <a:cs typeface="Times New Roman" panose="02020603050405020304" pitchFamily="18" charset="0"/>
            </a:endParaRPr>
          </a:p>
        </p:txBody>
      </p:sp>
      <p:sp>
        <p:nvSpPr>
          <p:cNvPr id="320" name="TextBox 319">
            <a:extLst>
              <a:ext uri="{FF2B5EF4-FFF2-40B4-BE49-F238E27FC236}">
                <a16:creationId xmlns:a16="http://schemas.microsoft.com/office/drawing/2014/main" id="{DFE8193E-0D49-28B8-55A5-4F2E2FEC8264}"/>
              </a:ext>
            </a:extLst>
          </p:cNvPr>
          <p:cNvSpPr txBox="1"/>
          <p:nvPr/>
        </p:nvSpPr>
        <p:spPr>
          <a:xfrm>
            <a:off x="7294943" y="2494903"/>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torque</a:t>
            </a:r>
            <a:endParaRPr lang="en-CA" sz="1400" dirty="0">
              <a:latin typeface="Times New Roman" panose="02020603050405020304" pitchFamily="18" charset="0"/>
              <a:cs typeface="Times New Roman" panose="02020603050405020304" pitchFamily="18" charset="0"/>
            </a:endParaRPr>
          </a:p>
        </p:txBody>
      </p:sp>
      <p:sp>
        <p:nvSpPr>
          <p:cNvPr id="321" name="TextBox 320">
            <a:extLst>
              <a:ext uri="{FF2B5EF4-FFF2-40B4-BE49-F238E27FC236}">
                <a16:creationId xmlns:a16="http://schemas.microsoft.com/office/drawing/2014/main" id="{D4421B8C-D1A2-EC89-8A79-E9CDF49C5614}"/>
              </a:ext>
            </a:extLst>
          </p:cNvPr>
          <p:cNvSpPr txBox="1"/>
          <p:nvPr/>
        </p:nvSpPr>
        <p:spPr>
          <a:xfrm>
            <a:off x="7266958" y="4850945"/>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force</a:t>
            </a:r>
            <a:endParaRPr lang="en-CA" sz="1400" dirty="0">
              <a:latin typeface="Times New Roman" panose="02020603050405020304" pitchFamily="18" charset="0"/>
              <a:cs typeface="Times New Roman" panose="02020603050405020304" pitchFamily="18" charset="0"/>
            </a:endParaRPr>
          </a:p>
        </p:txBody>
      </p:sp>
      <p:sp>
        <p:nvSpPr>
          <p:cNvPr id="348" name="TextBox 347">
            <a:extLst>
              <a:ext uri="{FF2B5EF4-FFF2-40B4-BE49-F238E27FC236}">
                <a16:creationId xmlns:a16="http://schemas.microsoft.com/office/drawing/2014/main" id="{B0ED1A0B-5F33-7ADC-81B9-658224C72FD1}"/>
              </a:ext>
            </a:extLst>
          </p:cNvPr>
          <p:cNvSpPr txBox="1"/>
          <p:nvPr/>
        </p:nvSpPr>
        <p:spPr>
          <a:xfrm>
            <a:off x="4833439" y="2480051"/>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error</a:t>
            </a:r>
            <a:endParaRPr lang="en-CA" sz="1400" dirty="0">
              <a:latin typeface="Times New Roman" panose="02020603050405020304" pitchFamily="18" charset="0"/>
              <a:cs typeface="Times New Roman" panose="02020603050405020304" pitchFamily="18" charset="0"/>
            </a:endParaRPr>
          </a:p>
        </p:txBody>
      </p:sp>
      <p:sp>
        <p:nvSpPr>
          <p:cNvPr id="349" name="TextBox 348">
            <a:extLst>
              <a:ext uri="{FF2B5EF4-FFF2-40B4-BE49-F238E27FC236}">
                <a16:creationId xmlns:a16="http://schemas.microsoft.com/office/drawing/2014/main" id="{424B7F48-3673-BC29-52EA-C8C1D6AB8E26}"/>
              </a:ext>
            </a:extLst>
          </p:cNvPr>
          <p:cNvSpPr txBox="1"/>
          <p:nvPr/>
        </p:nvSpPr>
        <p:spPr>
          <a:xfrm>
            <a:off x="4833439" y="4838997"/>
            <a:ext cx="86741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Position/ velocity </a:t>
            </a:r>
          </a:p>
          <a:p>
            <a:r>
              <a:rPr lang="en-US" sz="1400" dirty="0">
                <a:latin typeface="Times New Roman" panose="02020603050405020304" pitchFamily="18" charset="0"/>
                <a:cs typeface="Times New Roman" panose="02020603050405020304" pitchFamily="18" charset="0"/>
              </a:rPr>
              <a:t>error</a:t>
            </a:r>
            <a:endParaRPr lang="en-CA" sz="1400" dirty="0">
              <a:latin typeface="Times New Roman" panose="02020603050405020304" pitchFamily="18" charset="0"/>
              <a:cs typeface="Times New Roman" panose="02020603050405020304" pitchFamily="18" charset="0"/>
            </a:endParaRPr>
          </a:p>
        </p:txBody>
      </p:sp>
      <p:sp>
        <p:nvSpPr>
          <p:cNvPr id="350" name="TextBox 349">
            <a:extLst>
              <a:ext uri="{FF2B5EF4-FFF2-40B4-BE49-F238E27FC236}">
                <a16:creationId xmlns:a16="http://schemas.microsoft.com/office/drawing/2014/main" id="{21CC1CA4-972C-DC09-8378-D44578C240EA}"/>
              </a:ext>
            </a:extLst>
          </p:cNvPr>
          <p:cNvSpPr txBox="1"/>
          <p:nvPr/>
        </p:nvSpPr>
        <p:spPr>
          <a:xfrm>
            <a:off x="2148776" y="5280954"/>
            <a:ext cx="85500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Range &amp; angle estimates</a:t>
            </a:r>
            <a:endParaRPr lang="en-CA" sz="1400" dirty="0">
              <a:latin typeface="Times New Roman" panose="02020603050405020304" pitchFamily="18" charset="0"/>
              <a:cs typeface="Times New Roman" panose="02020603050405020304" pitchFamily="18" charset="0"/>
            </a:endParaRPr>
          </a:p>
        </p:txBody>
      </p:sp>
      <p:sp>
        <p:nvSpPr>
          <p:cNvPr id="351" name="TextBox 350">
            <a:extLst>
              <a:ext uri="{FF2B5EF4-FFF2-40B4-BE49-F238E27FC236}">
                <a16:creationId xmlns:a16="http://schemas.microsoft.com/office/drawing/2014/main" id="{B452ACD4-A863-8827-F2F2-693CCEF40739}"/>
              </a:ext>
            </a:extLst>
          </p:cNvPr>
          <p:cNvSpPr txBox="1"/>
          <p:nvPr/>
        </p:nvSpPr>
        <p:spPr>
          <a:xfrm>
            <a:off x="2158243" y="2341506"/>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estimate</a:t>
            </a:r>
            <a:endParaRPr lang="en-CA" sz="1400" dirty="0">
              <a:latin typeface="Times New Roman" panose="02020603050405020304" pitchFamily="18" charset="0"/>
              <a:cs typeface="Times New Roman" panose="02020603050405020304" pitchFamily="18" charset="0"/>
            </a:endParaRPr>
          </a:p>
        </p:txBody>
      </p:sp>
      <p:sp>
        <p:nvSpPr>
          <p:cNvPr id="352" name="TextBox 351">
            <a:extLst>
              <a:ext uri="{FF2B5EF4-FFF2-40B4-BE49-F238E27FC236}">
                <a16:creationId xmlns:a16="http://schemas.microsoft.com/office/drawing/2014/main" id="{77283AE2-DDFC-AEFB-956C-09F5531B3730}"/>
              </a:ext>
            </a:extLst>
          </p:cNvPr>
          <p:cNvSpPr txBox="1"/>
          <p:nvPr/>
        </p:nvSpPr>
        <p:spPr>
          <a:xfrm>
            <a:off x="2148776" y="3542217"/>
            <a:ext cx="1299336"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Commanded position &amp; attitude</a:t>
            </a:r>
            <a:endParaRPr lang="en-CA" sz="14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1E570D26-F6D9-A927-2B96-D12AA9569CFE}"/>
              </a:ext>
            </a:extLst>
          </p:cNvPr>
          <p:cNvSpPr/>
          <p:nvPr/>
        </p:nvSpPr>
        <p:spPr>
          <a:xfrm>
            <a:off x="8163059" y="2452634"/>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Wheel Allocation</a:t>
            </a:r>
          </a:p>
          <a:p>
            <a:pPr algn="ctr"/>
            <a:r>
              <a:rPr lang="en-CA" sz="1600" dirty="0">
                <a:solidFill>
                  <a:schemeClr val="tx1"/>
                </a:solidFill>
                <a:latin typeface="Times New Roman" panose="02020603050405020304" pitchFamily="18" charset="0"/>
                <a:cs typeface="Times New Roman" panose="02020603050405020304" pitchFamily="18" charset="0"/>
              </a:rPr>
              <a:t>-Least squares allocation</a:t>
            </a:r>
          </a:p>
          <a:p>
            <a:pPr algn="ctr"/>
            <a:r>
              <a:rPr lang="en-CA" sz="1600" dirty="0">
                <a:solidFill>
                  <a:schemeClr val="tx1"/>
                </a:solidFill>
                <a:latin typeface="Times New Roman" panose="02020603050405020304" pitchFamily="18" charset="0"/>
                <a:cs typeface="Times New Roman" panose="02020603050405020304" pitchFamily="18" charset="0"/>
              </a:rPr>
              <a:t>-4 Reaction wheels</a:t>
            </a:r>
          </a:p>
        </p:txBody>
      </p:sp>
      <p:sp>
        <p:nvSpPr>
          <p:cNvPr id="7" name="Rectangle 6">
            <a:extLst>
              <a:ext uri="{FF2B5EF4-FFF2-40B4-BE49-F238E27FC236}">
                <a16:creationId xmlns:a16="http://schemas.microsoft.com/office/drawing/2014/main" id="{CB836084-D097-532A-420A-DCF3177A8DD1}"/>
              </a:ext>
            </a:extLst>
          </p:cNvPr>
          <p:cNvSpPr/>
          <p:nvPr/>
        </p:nvSpPr>
        <p:spPr>
          <a:xfrm>
            <a:off x="8163060" y="4276499"/>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Thruster Allocation</a:t>
            </a:r>
          </a:p>
          <a:p>
            <a:pPr algn="ctr"/>
            <a:r>
              <a:rPr lang="en-CA" sz="1600" dirty="0">
                <a:solidFill>
                  <a:schemeClr val="tx1"/>
                </a:solidFill>
                <a:latin typeface="Times New Roman" panose="02020603050405020304" pitchFamily="18" charset="0"/>
                <a:cs typeface="Times New Roman" panose="02020603050405020304" pitchFamily="18" charset="0"/>
              </a:rPr>
              <a:t>-Convex allocation</a:t>
            </a:r>
          </a:p>
          <a:p>
            <a:pPr algn="ctr"/>
            <a:r>
              <a:rPr lang="en-CA" sz="1600" dirty="0">
                <a:solidFill>
                  <a:schemeClr val="tx1"/>
                </a:solidFill>
                <a:latin typeface="Times New Roman" panose="02020603050405020304" pitchFamily="18" charset="0"/>
                <a:cs typeface="Times New Roman" panose="02020603050405020304" pitchFamily="18" charset="0"/>
              </a:rPr>
              <a:t>-12 Thrusters</a:t>
            </a:r>
          </a:p>
          <a:p>
            <a:pPr marL="285750" indent="-285750" algn="ctr">
              <a:buFontTx/>
              <a:buChar char="-"/>
            </a:pP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26616FA9-563D-E640-AA8B-E3B48DDC4582}"/>
              </a:ext>
            </a:extLst>
          </p:cNvPr>
          <p:cNvCxnSpPr>
            <a:cxnSpLocks/>
          </p:cNvCxnSpPr>
          <p:nvPr/>
        </p:nvCxnSpPr>
        <p:spPr>
          <a:xfrm>
            <a:off x="8163060" y="2764235"/>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E1D83702-286A-8271-4D64-2E68692538E7}"/>
              </a:ext>
            </a:extLst>
          </p:cNvPr>
          <p:cNvCxnSpPr>
            <a:cxnSpLocks/>
          </p:cNvCxnSpPr>
          <p:nvPr/>
        </p:nvCxnSpPr>
        <p:spPr>
          <a:xfrm>
            <a:off x="8163059"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41" name="Connector: Elbow 40">
            <a:extLst>
              <a:ext uri="{FF2B5EF4-FFF2-40B4-BE49-F238E27FC236}">
                <a16:creationId xmlns:a16="http://schemas.microsoft.com/office/drawing/2014/main" id="{E55DFEB9-6ED1-FCCF-5ACE-6AC002D45003}"/>
              </a:ext>
            </a:extLst>
          </p:cNvPr>
          <p:cNvCxnSpPr>
            <a:cxnSpLocks/>
            <a:stCxn id="7" idx="0"/>
            <a:endCxn id="5" idx="2"/>
          </p:cNvCxnSpPr>
          <p:nvPr/>
        </p:nvCxnSpPr>
        <p:spPr>
          <a:xfrm rot="16200000" flipV="1">
            <a:off x="7467313" y="2582273"/>
            <a:ext cx="688795" cy="269965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400610E4-853F-96BF-B411-1488B320E7DB}"/>
              </a:ext>
            </a:extLst>
          </p:cNvPr>
          <p:cNvSpPr txBox="1"/>
          <p:nvPr/>
        </p:nvSpPr>
        <p:spPr>
          <a:xfrm>
            <a:off x="7879519" y="3876600"/>
            <a:ext cx="190765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Thruster torque</a:t>
            </a:r>
            <a:endParaRPr lang="en-CA" sz="1400" dirty="0">
              <a:latin typeface="Times New Roman" panose="02020603050405020304" pitchFamily="18" charset="0"/>
              <a:cs typeface="Times New Roman" panose="02020603050405020304" pitchFamily="18" charset="0"/>
            </a:endParaRPr>
          </a:p>
        </p:txBody>
      </p:sp>
      <p:sp>
        <p:nvSpPr>
          <p:cNvPr id="388" name="Rectangle 387">
            <a:extLst>
              <a:ext uri="{FF2B5EF4-FFF2-40B4-BE49-F238E27FC236}">
                <a16:creationId xmlns:a16="http://schemas.microsoft.com/office/drawing/2014/main" id="{27C993A2-E92A-1AC0-2D6B-AB317EB97E3E}"/>
              </a:ext>
            </a:extLst>
          </p:cNvPr>
          <p:cNvSpPr/>
          <p:nvPr/>
        </p:nvSpPr>
        <p:spPr>
          <a:xfrm>
            <a:off x="10548620" y="3380812"/>
            <a:ext cx="1453370" cy="1134737"/>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6-DOF RK7(8) ephemeris propagation</a:t>
            </a:r>
            <a:endParaRPr lang="en-CA" sz="1600" dirty="0">
              <a:solidFill>
                <a:schemeClr val="bg1"/>
              </a:solidFill>
              <a:latin typeface="Times New Roman" panose="02020603050405020304" pitchFamily="18" charset="0"/>
              <a:cs typeface="Times New Roman" panose="02020603050405020304" pitchFamily="18" charset="0"/>
            </a:endParaRPr>
          </a:p>
        </p:txBody>
      </p:sp>
      <p:cxnSp>
        <p:nvCxnSpPr>
          <p:cNvPr id="390" name="Connector: Elbow 389">
            <a:extLst>
              <a:ext uri="{FF2B5EF4-FFF2-40B4-BE49-F238E27FC236}">
                <a16:creationId xmlns:a16="http://schemas.microsoft.com/office/drawing/2014/main" id="{AFDD1D92-83A5-ADC6-0932-4FB972B199C4}"/>
              </a:ext>
            </a:extLst>
          </p:cNvPr>
          <p:cNvCxnSpPr>
            <a:stCxn id="6" idx="3"/>
            <a:endCxn id="388" idx="0"/>
          </p:cNvCxnSpPr>
          <p:nvPr/>
        </p:nvCxnSpPr>
        <p:spPr>
          <a:xfrm>
            <a:off x="10160014" y="3020003"/>
            <a:ext cx="1115291" cy="36080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2" name="Connector: Elbow 391">
            <a:extLst>
              <a:ext uri="{FF2B5EF4-FFF2-40B4-BE49-F238E27FC236}">
                <a16:creationId xmlns:a16="http://schemas.microsoft.com/office/drawing/2014/main" id="{6070740C-2CCA-DA70-9C0C-FC7608483833}"/>
              </a:ext>
            </a:extLst>
          </p:cNvPr>
          <p:cNvCxnSpPr>
            <a:cxnSpLocks/>
            <a:stCxn id="7" idx="3"/>
            <a:endCxn id="388" idx="2"/>
          </p:cNvCxnSpPr>
          <p:nvPr/>
        </p:nvCxnSpPr>
        <p:spPr>
          <a:xfrm flipV="1">
            <a:off x="10160015" y="4515549"/>
            <a:ext cx="1115290" cy="32831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94" name="TextBox 393">
            <a:extLst>
              <a:ext uri="{FF2B5EF4-FFF2-40B4-BE49-F238E27FC236}">
                <a16:creationId xmlns:a16="http://schemas.microsoft.com/office/drawing/2014/main" id="{14419050-D0A1-9043-8868-086F2207859A}"/>
              </a:ext>
            </a:extLst>
          </p:cNvPr>
          <p:cNvSpPr txBox="1"/>
          <p:nvPr/>
        </p:nvSpPr>
        <p:spPr>
          <a:xfrm>
            <a:off x="10118482" y="4833566"/>
            <a:ext cx="1513643"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 and torque</a:t>
            </a:r>
            <a:endParaRPr lang="en-CA" sz="1400" dirty="0">
              <a:latin typeface="Times New Roman" panose="02020603050405020304" pitchFamily="18" charset="0"/>
              <a:cs typeface="Times New Roman" panose="02020603050405020304" pitchFamily="18" charset="0"/>
            </a:endParaRPr>
          </a:p>
        </p:txBody>
      </p:sp>
      <p:sp>
        <p:nvSpPr>
          <p:cNvPr id="396" name="TextBox 395">
            <a:extLst>
              <a:ext uri="{FF2B5EF4-FFF2-40B4-BE49-F238E27FC236}">
                <a16:creationId xmlns:a16="http://schemas.microsoft.com/office/drawing/2014/main" id="{E4FA36B3-7EAD-2671-5CE0-C1F2F49334A2}"/>
              </a:ext>
            </a:extLst>
          </p:cNvPr>
          <p:cNvSpPr txBox="1"/>
          <p:nvPr/>
        </p:nvSpPr>
        <p:spPr>
          <a:xfrm>
            <a:off x="10118482" y="2706618"/>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cxnSp>
        <p:nvCxnSpPr>
          <p:cNvPr id="398" name="Connector: Elbow 397">
            <a:extLst>
              <a:ext uri="{FF2B5EF4-FFF2-40B4-BE49-F238E27FC236}">
                <a16:creationId xmlns:a16="http://schemas.microsoft.com/office/drawing/2014/main" id="{6249C03C-E508-0129-1DB5-524A2C341C4D}"/>
              </a:ext>
            </a:extLst>
          </p:cNvPr>
          <p:cNvCxnSpPr>
            <a:endCxn id="13" idx="0"/>
          </p:cNvCxnSpPr>
          <p:nvPr/>
        </p:nvCxnSpPr>
        <p:spPr>
          <a:xfrm rot="10800000">
            <a:off x="1188088" y="1912684"/>
            <a:ext cx="10615141" cy="1461225"/>
          </a:xfrm>
          <a:prstGeom prst="bentConnector4">
            <a:avLst>
              <a:gd name="adj1" fmla="val 69"/>
              <a:gd name="adj2" fmla="val 11095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1" name="TextBox 400">
            <a:extLst>
              <a:ext uri="{FF2B5EF4-FFF2-40B4-BE49-F238E27FC236}">
                <a16:creationId xmlns:a16="http://schemas.microsoft.com/office/drawing/2014/main" id="{BB1A9762-C8E4-7B43-6EF9-370E006196E1}"/>
              </a:ext>
            </a:extLst>
          </p:cNvPr>
          <p:cNvSpPr txBox="1"/>
          <p:nvPr/>
        </p:nvSpPr>
        <p:spPr>
          <a:xfrm>
            <a:off x="10714612" y="1765211"/>
            <a:ext cx="1121386"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attitude</a:t>
            </a:r>
            <a:endParaRPr lang="en-CA" sz="1400" dirty="0">
              <a:latin typeface="Times New Roman" panose="02020603050405020304" pitchFamily="18" charset="0"/>
              <a:cs typeface="Times New Roman" panose="02020603050405020304" pitchFamily="18" charset="0"/>
            </a:endParaRPr>
          </a:p>
        </p:txBody>
      </p:sp>
      <p:sp>
        <p:nvSpPr>
          <p:cNvPr id="403" name="TextBox 402">
            <a:extLst>
              <a:ext uri="{FF2B5EF4-FFF2-40B4-BE49-F238E27FC236}">
                <a16:creationId xmlns:a16="http://schemas.microsoft.com/office/drawing/2014/main" id="{4CE2169A-7CD3-F9D2-446F-164FC390A11F}"/>
              </a:ext>
            </a:extLst>
          </p:cNvPr>
          <p:cNvSpPr txBox="1"/>
          <p:nvPr/>
        </p:nvSpPr>
        <p:spPr>
          <a:xfrm>
            <a:off x="10358776" y="5871763"/>
            <a:ext cx="1477222"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relative state</a:t>
            </a:r>
            <a:endParaRPr lang="en-CA" sz="1400" dirty="0">
              <a:latin typeface="Times New Roman" panose="02020603050405020304" pitchFamily="18" charset="0"/>
              <a:cs typeface="Times New Roman" panose="02020603050405020304" pitchFamily="18" charset="0"/>
            </a:endParaRPr>
          </a:p>
        </p:txBody>
      </p:sp>
      <p:cxnSp>
        <p:nvCxnSpPr>
          <p:cNvPr id="405" name="Connector: Elbow 404">
            <a:extLst>
              <a:ext uri="{FF2B5EF4-FFF2-40B4-BE49-F238E27FC236}">
                <a16:creationId xmlns:a16="http://schemas.microsoft.com/office/drawing/2014/main" id="{DEB917D7-271B-B452-8E5F-06C0564E4CFB}"/>
              </a:ext>
            </a:extLst>
          </p:cNvPr>
          <p:cNvCxnSpPr>
            <a:cxnSpLocks/>
            <a:endCxn id="14" idx="2"/>
          </p:cNvCxnSpPr>
          <p:nvPr/>
        </p:nvCxnSpPr>
        <p:spPr>
          <a:xfrm rot="10800000" flipV="1">
            <a:off x="1189784" y="4515549"/>
            <a:ext cx="10613445" cy="1492882"/>
          </a:xfrm>
          <a:prstGeom prst="bentConnector4">
            <a:avLst>
              <a:gd name="adj1" fmla="val 52"/>
              <a:gd name="adj2" fmla="val 111268"/>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a:extLst>
              <a:ext uri="{FF2B5EF4-FFF2-40B4-BE49-F238E27FC236}">
                <a16:creationId xmlns:a16="http://schemas.microsoft.com/office/drawing/2014/main" id="{7A78A01A-F408-ED71-B125-29D23CED1283}"/>
              </a:ext>
            </a:extLst>
          </p:cNvPr>
          <p:cNvSpPr>
            <a:spLocks noGrp="1"/>
          </p:cNvSpPr>
          <p:nvPr>
            <p:ph type="sldNum" sz="quarter" idx="12"/>
          </p:nvPr>
        </p:nvSpPr>
        <p:spPr>
          <a:xfrm>
            <a:off x="9448800" y="6413501"/>
            <a:ext cx="2743200" cy="444500"/>
          </a:xfrm>
        </p:spPr>
        <p:txBody>
          <a:bodyPr/>
          <a:lstStyle/>
          <a:p>
            <a:r>
              <a:rPr lang="en-US" sz="1600" dirty="0"/>
              <a:t>9</a:t>
            </a:r>
            <a:endParaRPr lang="en-CA" sz="1600" dirty="0"/>
          </a:p>
        </p:txBody>
      </p:sp>
      <p:sp>
        <p:nvSpPr>
          <p:cNvPr id="19" name="Shape 1">
            <a:extLst>
              <a:ext uri="{FF2B5EF4-FFF2-40B4-BE49-F238E27FC236}">
                <a16:creationId xmlns:a16="http://schemas.microsoft.com/office/drawing/2014/main" id="{A93A2637-09BF-7679-2DD4-3722F9759595}"/>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2" name="TextBox 21">
            <a:extLst>
              <a:ext uri="{FF2B5EF4-FFF2-40B4-BE49-F238E27FC236}">
                <a16:creationId xmlns:a16="http://schemas.microsoft.com/office/drawing/2014/main" id="{170096E1-67CE-593E-7A48-3ABAEE0F21B8}"/>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24FF47A8-C9FB-95C9-7671-C6C7226AFF8E}"/>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2" name="TextBox 31">
            <a:extLst>
              <a:ext uri="{FF2B5EF4-FFF2-40B4-BE49-F238E27FC236}">
                <a16:creationId xmlns:a16="http://schemas.microsoft.com/office/drawing/2014/main" id="{A263E1A4-2A79-57BD-B29F-9FD6DFACA2E4}"/>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5" name="TextBox 34">
            <a:extLst>
              <a:ext uri="{FF2B5EF4-FFF2-40B4-BE49-F238E27FC236}">
                <a16:creationId xmlns:a16="http://schemas.microsoft.com/office/drawing/2014/main" id="{67797610-1BBF-D300-8F93-8B25FED7D103}"/>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7" name="TextBox 36">
            <a:extLst>
              <a:ext uri="{FF2B5EF4-FFF2-40B4-BE49-F238E27FC236}">
                <a16:creationId xmlns:a16="http://schemas.microsoft.com/office/drawing/2014/main" id="{1C944D97-FBF7-4E9A-D81B-590B19432261}"/>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9" name="TextBox 38">
            <a:extLst>
              <a:ext uri="{FF2B5EF4-FFF2-40B4-BE49-F238E27FC236}">
                <a16:creationId xmlns:a16="http://schemas.microsoft.com/office/drawing/2014/main" id="{5D7FDF0B-B237-47A1-F4AA-51E83239B5EC}"/>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18" name="Rectangle 17">
            <a:extLst>
              <a:ext uri="{FF2B5EF4-FFF2-40B4-BE49-F238E27FC236}">
                <a16:creationId xmlns:a16="http://schemas.microsoft.com/office/drawing/2014/main" id="{EA553382-7306-4553-A704-824B2D746297}"/>
              </a:ext>
            </a:extLst>
          </p:cNvPr>
          <p:cNvSpPr/>
          <p:nvPr/>
        </p:nvSpPr>
        <p:spPr>
          <a:xfrm>
            <a:off x="7944684" y="1649345"/>
            <a:ext cx="2339354" cy="46461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315761D4-EEE2-75F0-2587-0BCFC39B4A09}"/>
              </a:ext>
            </a:extLst>
          </p:cNvPr>
          <p:cNvSpPr txBox="1"/>
          <p:nvPr/>
        </p:nvSpPr>
        <p:spPr>
          <a:xfrm>
            <a:off x="7897541" y="1329557"/>
            <a:ext cx="2408098" cy="369332"/>
          </a:xfrm>
          <a:prstGeom prst="rect">
            <a:avLst/>
          </a:prstGeom>
          <a:noFill/>
        </p:spPr>
        <p:txBody>
          <a:bodyPr wrap="square" rtlCol="0">
            <a:spAutoFit/>
          </a:bodyPr>
          <a:lstStyle/>
          <a:p>
            <a:r>
              <a:rPr lang="en-CA" dirty="0">
                <a:solidFill>
                  <a:srgbClr val="FF0000"/>
                </a:solidFill>
                <a:latin typeface="Raleway" pitchFamily="2" charset="0"/>
              </a:rPr>
              <a:t>Allocation/Actuation</a:t>
            </a:r>
          </a:p>
        </p:txBody>
      </p:sp>
    </p:spTree>
    <p:extLst>
      <p:ext uri="{BB962C8B-B14F-4D97-AF65-F5344CB8AC3E}">
        <p14:creationId xmlns:p14="http://schemas.microsoft.com/office/powerpoint/2010/main" val="3313598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FEBEB371-4E5E-7197-BC1E-223D8DC195CC}"/>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394BC43B-F23E-EDC1-0ED9-BAEC45FF4E69}"/>
              </a:ext>
            </a:extLst>
          </p:cNvPr>
          <p:cNvSpPr txBox="1"/>
          <p:nvPr/>
        </p:nvSpPr>
        <p:spPr>
          <a:xfrm>
            <a:off x="0" y="673797"/>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Follower Spacecraft Control System</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A0D47491-024E-BD3E-1244-73F6BF9F5C8C}"/>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4" name="Rectangle 3">
            <a:extLst>
              <a:ext uri="{FF2B5EF4-FFF2-40B4-BE49-F238E27FC236}">
                <a16:creationId xmlns:a16="http://schemas.microsoft.com/office/drawing/2014/main" id="{509ABF42-08E5-979E-FBD6-DFD8187F33FD}"/>
              </a:ext>
            </a:extLst>
          </p:cNvPr>
          <p:cNvSpPr/>
          <p:nvPr/>
        </p:nvSpPr>
        <p:spPr>
          <a:xfrm>
            <a:off x="2888282" y="2453631"/>
            <a:ext cx="1996954"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Estimation</a:t>
            </a:r>
          </a:p>
          <a:p>
            <a:pPr algn="ctr"/>
            <a:r>
              <a:rPr lang="en-CA" sz="1600" dirty="0">
                <a:solidFill>
                  <a:schemeClr val="tx1"/>
                </a:solidFill>
                <a:latin typeface="Times New Roman" panose="02020603050405020304" pitchFamily="18" charset="0"/>
                <a:cs typeface="Times New Roman" panose="02020603050405020304" pitchFamily="18" charset="0"/>
              </a:rPr>
              <a:t>-MRP square root UKF</a:t>
            </a: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FE800BB4-4D23-448C-200E-877087E7E49B}"/>
              </a:ext>
            </a:extLst>
          </p:cNvPr>
          <p:cNvSpPr/>
          <p:nvPr/>
        </p:nvSpPr>
        <p:spPr>
          <a:xfrm>
            <a:off x="5611292" y="2452967"/>
            <a:ext cx="170117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Control</a:t>
            </a:r>
          </a:p>
          <a:p>
            <a:pPr algn="ctr"/>
            <a:r>
              <a:rPr lang="en-CA" sz="1600" dirty="0">
                <a:solidFill>
                  <a:schemeClr val="tx1"/>
                </a:solidFill>
                <a:latin typeface="Times New Roman" panose="02020603050405020304" pitchFamily="18" charset="0"/>
                <a:cs typeface="Times New Roman" panose="02020603050405020304" pitchFamily="18" charset="0"/>
              </a:rPr>
              <a:t>-MRP PD feedback</a:t>
            </a:r>
            <a:endParaRPr lang="en-CA" dirty="0">
              <a:solidFill>
                <a:schemeClr val="tx1">
                  <a:lumMod val="50000"/>
                  <a:lumOff val="50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50000"/>
                    <a:lumOff val="50000"/>
                  </a:schemeClr>
                </a:solidFill>
                <a:latin typeface="Times New Roman" panose="02020603050405020304" pitchFamily="18" charset="0"/>
                <a:cs typeface="Times New Roman" panose="02020603050405020304" pitchFamily="18" charset="0"/>
              </a:rPr>
              <a:t>  </a:t>
            </a:r>
          </a:p>
        </p:txBody>
      </p:sp>
      <p:sp>
        <p:nvSpPr>
          <p:cNvPr id="9" name="Rectangle 8">
            <a:extLst>
              <a:ext uri="{FF2B5EF4-FFF2-40B4-BE49-F238E27FC236}">
                <a16:creationId xmlns:a16="http://schemas.microsoft.com/office/drawing/2014/main" id="{A759051B-78A8-CB70-D691-AA5329D73FE7}"/>
              </a:ext>
            </a:extLst>
          </p:cNvPr>
          <p:cNvSpPr/>
          <p:nvPr/>
        </p:nvSpPr>
        <p:spPr>
          <a:xfrm>
            <a:off x="2882287" y="4279868"/>
            <a:ext cx="1996955" cy="1134737"/>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Estimation</a:t>
            </a:r>
          </a:p>
          <a:p>
            <a:pPr algn="ctr"/>
            <a:r>
              <a:rPr lang="en-CA" sz="1600" dirty="0">
                <a:solidFill>
                  <a:schemeClr val="tx1"/>
                </a:solidFill>
                <a:latin typeface="Times New Roman" panose="02020603050405020304" pitchFamily="18" charset="0"/>
                <a:cs typeface="Times New Roman" panose="02020603050405020304" pitchFamily="18" charset="0"/>
              </a:rPr>
              <a:t>-CR3BP nonlinear square root EKF</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BE4E199D-AC99-57DD-1863-2CC4C9778C10}"/>
              </a:ext>
            </a:extLst>
          </p:cNvPr>
          <p:cNvSpPr/>
          <p:nvPr/>
        </p:nvSpPr>
        <p:spPr>
          <a:xfrm>
            <a:off x="5607444" y="4277532"/>
            <a:ext cx="1703698" cy="113473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Control</a:t>
            </a:r>
          </a:p>
          <a:p>
            <a:pPr algn="ctr"/>
            <a:r>
              <a:rPr lang="en-CA" sz="1600" dirty="0">
                <a:solidFill>
                  <a:schemeClr val="tx1"/>
                </a:solidFill>
                <a:latin typeface="Times New Roman" panose="02020603050405020304" pitchFamily="18" charset="0"/>
                <a:cs typeface="Times New Roman" panose="02020603050405020304" pitchFamily="18" charset="0"/>
              </a:rPr>
              <a:t>-CR3BP LQI</a:t>
            </a:r>
          </a:p>
          <a:p>
            <a:pPr algn="ctr"/>
            <a:r>
              <a:rPr lang="en-CA" sz="1600" dirty="0">
                <a:solidFill>
                  <a:schemeClr val="tx1"/>
                </a:solidFill>
                <a:latin typeface="Times New Roman" panose="02020603050405020304" pitchFamily="18" charset="0"/>
                <a:cs typeface="Times New Roman" panose="02020603050405020304" pitchFamily="18" charset="0"/>
              </a:rPr>
              <a:t>or</a:t>
            </a:r>
          </a:p>
          <a:p>
            <a:pPr algn="ctr"/>
            <a:r>
              <a:rPr lang="en-CA" sz="1600" dirty="0">
                <a:solidFill>
                  <a:schemeClr val="tx1"/>
                </a:solidFill>
                <a:latin typeface="Times New Roman" panose="02020603050405020304" pitchFamily="18" charset="0"/>
                <a:cs typeface="Times New Roman" panose="02020603050405020304" pitchFamily="18" charset="0"/>
              </a:rPr>
              <a:t>-PD</a:t>
            </a:r>
          </a:p>
        </p:txBody>
      </p:sp>
      <p:sp>
        <p:nvSpPr>
          <p:cNvPr id="13" name="Rectangle 12">
            <a:extLst>
              <a:ext uri="{FF2B5EF4-FFF2-40B4-BE49-F238E27FC236}">
                <a16:creationId xmlns:a16="http://schemas.microsoft.com/office/drawing/2014/main" id="{4B25CF6D-32EF-0E3F-F5CD-D88CFD961A16}"/>
              </a:ext>
            </a:extLst>
          </p:cNvPr>
          <p:cNvSpPr/>
          <p:nvPr/>
        </p:nvSpPr>
        <p:spPr>
          <a:xfrm>
            <a:off x="163296" y="1912683"/>
            <a:ext cx="2049581" cy="113473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Attitude Sensors</a:t>
            </a:r>
          </a:p>
          <a:p>
            <a:pPr algn="ctr"/>
            <a:r>
              <a:rPr lang="en-CA" sz="1600" dirty="0">
                <a:solidFill>
                  <a:schemeClr val="tx1"/>
                </a:solidFill>
                <a:latin typeface="Times New Roman" panose="02020603050405020304" pitchFamily="18" charset="0"/>
                <a:cs typeface="Times New Roman" panose="02020603050405020304" pitchFamily="18" charset="0"/>
              </a:rPr>
              <a:t>-Star tracker</a:t>
            </a:r>
          </a:p>
          <a:p>
            <a:pPr algn="ctr"/>
            <a:r>
              <a:rPr lang="en-CA" sz="1600" dirty="0">
                <a:solidFill>
                  <a:schemeClr val="tx1"/>
                </a:solidFill>
                <a:latin typeface="Times New Roman" panose="02020603050405020304" pitchFamily="18" charset="0"/>
                <a:cs typeface="Times New Roman" panose="02020603050405020304" pitchFamily="18" charset="0"/>
              </a:rPr>
              <a:t>-IMU</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CCF81DD3-3AF3-F1A6-0DEB-665B32BCE553}"/>
              </a:ext>
            </a:extLst>
          </p:cNvPr>
          <p:cNvSpPr/>
          <p:nvPr/>
        </p:nvSpPr>
        <p:spPr>
          <a:xfrm>
            <a:off x="163294" y="4854414"/>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Position  Sensors</a:t>
            </a:r>
          </a:p>
          <a:p>
            <a:pPr algn="ctr"/>
            <a:r>
              <a:rPr lang="en-CA" sz="1600" dirty="0">
                <a:solidFill>
                  <a:schemeClr val="tx1"/>
                </a:solidFill>
                <a:latin typeface="Times New Roman" panose="02020603050405020304" pitchFamily="18" charset="0"/>
                <a:cs typeface="Times New Roman" panose="02020603050405020304" pitchFamily="18" charset="0"/>
              </a:rPr>
              <a:t>-Laser metrology</a:t>
            </a:r>
          </a:p>
          <a:p>
            <a:pPr algn="ctr"/>
            <a:r>
              <a:rPr lang="en-CA" sz="1600" dirty="0">
                <a:solidFill>
                  <a:schemeClr val="tx1"/>
                </a:solidFill>
                <a:latin typeface="Times New Roman" panose="02020603050405020304" pitchFamily="18" charset="0"/>
                <a:cs typeface="Times New Roman" panose="02020603050405020304" pitchFamily="18" charset="0"/>
              </a:rPr>
              <a:t>-Inter-Satellite link</a:t>
            </a:r>
          </a:p>
          <a:p>
            <a:pPr algn="ctr"/>
            <a:r>
              <a:rPr lang="en-CA" sz="1600" dirty="0">
                <a:solidFill>
                  <a:schemeClr val="tx1"/>
                </a:solidFill>
                <a:latin typeface="Times New Roman" panose="02020603050405020304" pitchFamily="18" charset="0"/>
                <a:cs typeface="Times New Roman" panose="02020603050405020304" pitchFamily="18" charset="0"/>
              </a:rPr>
              <a:t>-LED-camera link</a:t>
            </a:r>
          </a:p>
          <a:p>
            <a:pPr algn="ct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4FFF6C24-DC93-5295-FD72-6D63AED83554}"/>
              </a:ext>
            </a:extLst>
          </p:cNvPr>
          <p:cNvCxnSpPr>
            <a:cxnSpLocks/>
          </p:cNvCxnSpPr>
          <p:nvPr/>
        </p:nvCxnSpPr>
        <p:spPr>
          <a:xfrm>
            <a:off x="2212877" y="2860507"/>
            <a:ext cx="695745"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E448A9F4-C734-3065-CDED-936CB775440D}"/>
              </a:ext>
            </a:extLst>
          </p:cNvPr>
          <p:cNvCxnSpPr>
            <a:cxnSpLocks/>
            <a:stCxn id="4" idx="3"/>
            <a:endCxn id="5" idx="1"/>
          </p:cNvCxnSpPr>
          <p:nvPr/>
        </p:nvCxnSpPr>
        <p:spPr>
          <a:xfrm flipV="1">
            <a:off x="4885236" y="3020336"/>
            <a:ext cx="726056" cy="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B5C24C82-AF2B-E372-DF01-A1E82231288E}"/>
              </a:ext>
            </a:extLst>
          </p:cNvPr>
          <p:cNvCxnSpPr>
            <a:cxnSpLocks/>
            <a:stCxn id="5" idx="3"/>
            <a:endCxn id="6" idx="1"/>
          </p:cNvCxnSpPr>
          <p:nvPr/>
        </p:nvCxnSpPr>
        <p:spPr>
          <a:xfrm flipV="1">
            <a:off x="7312470" y="3020003"/>
            <a:ext cx="850589" cy="3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088BFBE3-1291-DF60-8230-68C6152AD634}"/>
              </a:ext>
            </a:extLst>
          </p:cNvPr>
          <p:cNvCxnSpPr>
            <a:cxnSpLocks/>
          </p:cNvCxnSpPr>
          <p:nvPr/>
        </p:nvCxnSpPr>
        <p:spPr>
          <a:xfrm>
            <a:off x="2205252" y="5285465"/>
            <a:ext cx="69907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A7EE7202-AB75-33FB-F213-F4D4BB585DE8}"/>
              </a:ext>
            </a:extLst>
          </p:cNvPr>
          <p:cNvCxnSpPr>
            <a:cxnSpLocks/>
            <a:stCxn id="9" idx="3"/>
            <a:endCxn id="10" idx="1"/>
          </p:cNvCxnSpPr>
          <p:nvPr/>
        </p:nvCxnSpPr>
        <p:spPr>
          <a:xfrm flipV="1">
            <a:off x="4879242" y="4844901"/>
            <a:ext cx="728202" cy="233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9546E9C5-B8DE-777F-D842-C4D112B68520}"/>
              </a:ext>
            </a:extLst>
          </p:cNvPr>
          <p:cNvCxnSpPr>
            <a:cxnSpLocks/>
            <a:stCxn id="10" idx="3"/>
            <a:endCxn id="7" idx="1"/>
          </p:cNvCxnSpPr>
          <p:nvPr/>
        </p:nvCxnSpPr>
        <p:spPr>
          <a:xfrm flipV="1">
            <a:off x="7311142" y="4843868"/>
            <a:ext cx="851918" cy="10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55A9910C-33A5-AD29-44F1-D1EE2FCD8515}"/>
              </a:ext>
            </a:extLst>
          </p:cNvPr>
          <p:cNvCxnSpPr>
            <a:cxnSpLocks/>
            <a:stCxn id="6" idx="0"/>
            <a:endCxn id="4" idx="0"/>
          </p:cNvCxnSpPr>
          <p:nvPr/>
        </p:nvCxnSpPr>
        <p:spPr>
          <a:xfrm rot="16200000" flipH="1" flipV="1">
            <a:off x="6523649" y="-184257"/>
            <a:ext cx="997" cy="5274778"/>
          </a:xfrm>
          <a:prstGeom prst="bentConnector3">
            <a:avLst>
              <a:gd name="adj1" fmla="val -2292878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A9530A7-BE3B-711C-621E-CBAF89B6EAF1}"/>
              </a:ext>
            </a:extLst>
          </p:cNvPr>
          <p:cNvCxnSpPr>
            <a:cxnSpLocks/>
          </p:cNvCxnSpPr>
          <p:nvPr/>
        </p:nvCxnSpPr>
        <p:spPr>
          <a:xfrm>
            <a:off x="163294" y="2226780"/>
            <a:ext cx="2055577" cy="0"/>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A588603B-3DCA-9AF3-BDCA-523C218FD9DF}"/>
              </a:ext>
            </a:extLst>
          </p:cNvPr>
          <p:cNvCxnSpPr>
            <a:cxnSpLocks/>
          </p:cNvCxnSpPr>
          <p:nvPr/>
        </p:nvCxnSpPr>
        <p:spPr>
          <a:xfrm>
            <a:off x="163294" y="5192724"/>
            <a:ext cx="2049583" cy="0"/>
          </a:xfrm>
          <a:prstGeom prst="line">
            <a:avLst/>
          </a:prstGeom>
        </p:spPr>
        <p:style>
          <a:lnRef idx="2">
            <a:schemeClr val="dk1"/>
          </a:lnRef>
          <a:fillRef idx="0">
            <a:schemeClr val="dk1"/>
          </a:fillRef>
          <a:effectRef idx="1">
            <a:schemeClr val="dk1"/>
          </a:effectRef>
          <a:fontRef idx="minor">
            <a:schemeClr val="tx1"/>
          </a:fontRef>
        </p:style>
      </p:cxnSp>
      <p:cxnSp>
        <p:nvCxnSpPr>
          <p:cNvPr id="54" name="Straight Connector 53">
            <a:extLst>
              <a:ext uri="{FF2B5EF4-FFF2-40B4-BE49-F238E27FC236}">
                <a16:creationId xmlns:a16="http://schemas.microsoft.com/office/drawing/2014/main" id="{B22DA8D1-BAC8-C688-D218-F6BAB24E62D6}"/>
              </a:ext>
            </a:extLst>
          </p:cNvPr>
          <p:cNvCxnSpPr>
            <a:cxnSpLocks/>
          </p:cNvCxnSpPr>
          <p:nvPr/>
        </p:nvCxnSpPr>
        <p:spPr>
          <a:xfrm flipV="1">
            <a:off x="2882287" y="2751361"/>
            <a:ext cx="2002949" cy="12874"/>
          </a:xfrm>
          <a:prstGeom prst="line">
            <a:avLst/>
          </a:prstGeom>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37B4412B-732F-D3C8-9C7A-3B6FCA5EED35}"/>
              </a:ext>
            </a:extLst>
          </p:cNvPr>
          <p:cNvCxnSpPr>
            <a:cxnSpLocks/>
          </p:cNvCxnSpPr>
          <p:nvPr/>
        </p:nvCxnSpPr>
        <p:spPr>
          <a:xfrm>
            <a:off x="2882287"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A9ED49F4-7938-65D1-CF6D-F12A23CB2983}"/>
              </a:ext>
            </a:extLst>
          </p:cNvPr>
          <p:cNvCxnSpPr>
            <a:cxnSpLocks/>
          </p:cNvCxnSpPr>
          <p:nvPr/>
        </p:nvCxnSpPr>
        <p:spPr>
          <a:xfrm>
            <a:off x="5611292" y="2764235"/>
            <a:ext cx="1701178" cy="0"/>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BFA2CEB9-57AC-0DC9-8E59-41E89FF1936D}"/>
              </a:ext>
            </a:extLst>
          </p:cNvPr>
          <p:cNvCxnSpPr>
            <a:cxnSpLocks/>
          </p:cNvCxnSpPr>
          <p:nvPr/>
        </p:nvCxnSpPr>
        <p:spPr>
          <a:xfrm>
            <a:off x="5607444" y="4598897"/>
            <a:ext cx="1703698" cy="0"/>
          </a:xfrm>
          <a:prstGeom prst="line">
            <a:avLst/>
          </a:prstGeom>
        </p:spPr>
        <p:style>
          <a:lnRef idx="2">
            <a:schemeClr val="dk1"/>
          </a:lnRef>
          <a:fillRef idx="0">
            <a:schemeClr val="dk1"/>
          </a:fillRef>
          <a:effectRef idx="1">
            <a:schemeClr val="dk1"/>
          </a:effectRef>
          <a:fontRef idx="minor">
            <a:schemeClr val="tx1"/>
          </a:fontRef>
        </p:style>
      </p:cxnSp>
      <p:cxnSp>
        <p:nvCxnSpPr>
          <p:cNvPr id="8" name="Connector: Elbow 7">
            <a:extLst>
              <a:ext uri="{FF2B5EF4-FFF2-40B4-BE49-F238E27FC236}">
                <a16:creationId xmlns:a16="http://schemas.microsoft.com/office/drawing/2014/main" id="{BB25F0BD-52EE-39CA-035C-CB7EE454F98F}"/>
              </a:ext>
            </a:extLst>
          </p:cNvPr>
          <p:cNvCxnSpPr>
            <a:cxnSpLocks/>
            <a:stCxn id="7" idx="2"/>
            <a:endCxn id="9" idx="2"/>
          </p:cNvCxnSpPr>
          <p:nvPr/>
        </p:nvCxnSpPr>
        <p:spPr>
          <a:xfrm rot="5400000">
            <a:off x="6519468" y="2772534"/>
            <a:ext cx="3369" cy="5280773"/>
          </a:xfrm>
          <a:prstGeom prst="bentConnector3">
            <a:avLst>
              <a:gd name="adj1" fmla="val 6885396"/>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4629D442-40AB-B0DB-550B-AE8B748A5417}"/>
              </a:ext>
            </a:extLst>
          </p:cNvPr>
          <p:cNvSpPr/>
          <p:nvPr/>
        </p:nvSpPr>
        <p:spPr>
          <a:xfrm>
            <a:off x="165894" y="3373908"/>
            <a:ext cx="2052977" cy="115401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Commanded States</a:t>
            </a:r>
          </a:p>
          <a:p>
            <a:pPr algn="ctr"/>
            <a:r>
              <a:rPr lang="en-CA" sz="1600" dirty="0">
                <a:solidFill>
                  <a:schemeClr val="tx1"/>
                </a:solidFill>
                <a:latin typeface="Times New Roman" panose="02020603050405020304" pitchFamily="18" charset="0"/>
                <a:cs typeface="Times New Roman" panose="02020603050405020304" pitchFamily="18" charset="0"/>
              </a:rPr>
              <a:t>-Target attitude</a:t>
            </a:r>
          </a:p>
          <a:p>
            <a:pPr algn="ctr"/>
            <a:r>
              <a:rPr lang="en-CA" sz="1600" dirty="0">
                <a:solidFill>
                  <a:schemeClr val="tx1"/>
                </a:solidFill>
                <a:latin typeface="Times New Roman" panose="02020603050405020304" pitchFamily="18" charset="0"/>
                <a:cs typeface="Times New Roman" panose="02020603050405020304" pitchFamily="18" charset="0"/>
              </a:rPr>
              <a:t>-Target position</a:t>
            </a:r>
          </a:p>
          <a:p>
            <a:pPr algn="ctr"/>
            <a:r>
              <a:rPr lang="en-CA" sz="1600" dirty="0">
                <a:solidFill>
                  <a:schemeClr val="tx1"/>
                </a:solidFill>
                <a:latin typeface="Times New Roman" panose="02020603050405020304" pitchFamily="18" charset="0"/>
                <a:cs typeface="Times New Roman" panose="02020603050405020304" pitchFamily="18" charset="0"/>
              </a:rPr>
              <a:t>-Chief inertial pose</a:t>
            </a:r>
          </a:p>
          <a:p>
            <a:pPr algn="ctr"/>
            <a:endParaRPr lang="en-CA" dirty="0">
              <a:solidFill>
                <a:schemeClr val="tx1">
                  <a:lumMod val="95000"/>
                  <a:lumOff val="5000"/>
                </a:schemeClr>
              </a:solidFill>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5EB19360-3550-BA77-6D17-654B4674BDBF}"/>
              </a:ext>
            </a:extLst>
          </p:cNvPr>
          <p:cNvCxnSpPr>
            <a:cxnSpLocks/>
          </p:cNvCxnSpPr>
          <p:nvPr/>
        </p:nvCxnSpPr>
        <p:spPr>
          <a:xfrm>
            <a:off x="165894" y="3712218"/>
            <a:ext cx="2052977" cy="0"/>
          </a:xfrm>
          <a:prstGeom prst="line">
            <a:avLst/>
          </a:prstGeom>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A468210C-F83A-E8FE-94D3-2365C8F3F435}"/>
              </a:ext>
            </a:extLst>
          </p:cNvPr>
          <p:cNvCxnSpPr>
            <a:cxnSpLocks/>
          </p:cNvCxnSpPr>
          <p:nvPr/>
        </p:nvCxnSpPr>
        <p:spPr>
          <a:xfrm>
            <a:off x="2215874" y="3472979"/>
            <a:ext cx="692748" cy="54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2E2DEEFD-194C-04F5-F683-B9DC318ADFF2}"/>
              </a:ext>
            </a:extLst>
          </p:cNvPr>
          <p:cNvCxnSpPr>
            <a:cxnSpLocks/>
          </p:cNvCxnSpPr>
          <p:nvPr/>
        </p:nvCxnSpPr>
        <p:spPr>
          <a:xfrm>
            <a:off x="2212877" y="4354324"/>
            <a:ext cx="675772"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8EDBE2E1-0D10-24C9-245C-55B2F4D6CF75}"/>
              </a:ext>
            </a:extLst>
          </p:cNvPr>
          <p:cNvSpPr txBox="1"/>
          <p:nvPr/>
        </p:nvSpPr>
        <p:spPr>
          <a:xfrm>
            <a:off x="7814734" y="1906337"/>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7C209689-14C4-2891-BE8C-5FB3FB6DA84F}"/>
              </a:ext>
            </a:extLst>
          </p:cNvPr>
          <p:cNvSpPr txBox="1"/>
          <p:nvPr/>
        </p:nvSpPr>
        <p:spPr>
          <a:xfrm>
            <a:off x="7944305" y="5656610"/>
            <a:ext cx="1513643"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a:t>
            </a:r>
            <a:endParaRPr lang="en-CA" sz="1400" dirty="0">
              <a:latin typeface="Times New Roman" panose="02020603050405020304" pitchFamily="18" charset="0"/>
              <a:cs typeface="Times New Roman" panose="02020603050405020304" pitchFamily="18" charset="0"/>
            </a:endParaRPr>
          </a:p>
        </p:txBody>
      </p:sp>
      <p:sp>
        <p:nvSpPr>
          <p:cNvPr id="320" name="TextBox 319">
            <a:extLst>
              <a:ext uri="{FF2B5EF4-FFF2-40B4-BE49-F238E27FC236}">
                <a16:creationId xmlns:a16="http://schemas.microsoft.com/office/drawing/2014/main" id="{83D28A29-44B9-4866-514D-30EA8A2128AC}"/>
              </a:ext>
            </a:extLst>
          </p:cNvPr>
          <p:cNvSpPr txBox="1"/>
          <p:nvPr/>
        </p:nvSpPr>
        <p:spPr>
          <a:xfrm>
            <a:off x="7294943" y="2494903"/>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torque</a:t>
            </a:r>
            <a:endParaRPr lang="en-CA" sz="1400" dirty="0">
              <a:latin typeface="Times New Roman" panose="02020603050405020304" pitchFamily="18" charset="0"/>
              <a:cs typeface="Times New Roman" panose="02020603050405020304" pitchFamily="18" charset="0"/>
            </a:endParaRPr>
          </a:p>
        </p:txBody>
      </p:sp>
      <p:sp>
        <p:nvSpPr>
          <p:cNvPr id="321" name="TextBox 320">
            <a:extLst>
              <a:ext uri="{FF2B5EF4-FFF2-40B4-BE49-F238E27FC236}">
                <a16:creationId xmlns:a16="http://schemas.microsoft.com/office/drawing/2014/main" id="{2B53A027-0F26-DB9D-4A11-F7EFE1D8D721}"/>
              </a:ext>
            </a:extLst>
          </p:cNvPr>
          <p:cNvSpPr txBox="1"/>
          <p:nvPr/>
        </p:nvSpPr>
        <p:spPr>
          <a:xfrm>
            <a:off x="7266958" y="4850945"/>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Requested force</a:t>
            </a:r>
            <a:endParaRPr lang="en-CA" sz="1400" dirty="0">
              <a:latin typeface="Times New Roman" panose="02020603050405020304" pitchFamily="18" charset="0"/>
              <a:cs typeface="Times New Roman" panose="02020603050405020304" pitchFamily="18" charset="0"/>
            </a:endParaRPr>
          </a:p>
        </p:txBody>
      </p:sp>
      <p:sp>
        <p:nvSpPr>
          <p:cNvPr id="348" name="TextBox 347">
            <a:extLst>
              <a:ext uri="{FF2B5EF4-FFF2-40B4-BE49-F238E27FC236}">
                <a16:creationId xmlns:a16="http://schemas.microsoft.com/office/drawing/2014/main" id="{0C462329-E1CB-D14F-6E5E-87E1B7F8AB28}"/>
              </a:ext>
            </a:extLst>
          </p:cNvPr>
          <p:cNvSpPr txBox="1"/>
          <p:nvPr/>
        </p:nvSpPr>
        <p:spPr>
          <a:xfrm>
            <a:off x="4833439" y="2480051"/>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error</a:t>
            </a:r>
            <a:endParaRPr lang="en-CA" sz="1400" dirty="0">
              <a:latin typeface="Times New Roman" panose="02020603050405020304" pitchFamily="18" charset="0"/>
              <a:cs typeface="Times New Roman" panose="02020603050405020304" pitchFamily="18" charset="0"/>
            </a:endParaRPr>
          </a:p>
        </p:txBody>
      </p:sp>
      <p:sp>
        <p:nvSpPr>
          <p:cNvPr id="349" name="TextBox 348">
            <a:extLst>
              <a:ext uri="{FF2B5EF4-FFF2-40B4-BE49-F238E27FC236}">
                <a16:creationId xmlns:a16="http://schemas.microsoft.com/office/drawing/2014/main" id="{3CE9E6C7-8851-5BD1-EE6B-1C314A9A1388}"/>
              </a:ext>
            </a:extLst>
          </p:cNvPr>
          <p:cNvSpPr txBox="1"/>
          <p:nvPr/>
        </p:nvSpPr>
        <p:spPr>
          <a:xfrm>
            <a:off x="4833439" y="4838997"/>
            <a:ext cx="86741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Position/ velocity </a:t>
            </a:r>
          </a:p>
          <a:p>
            <a:r>
              <a:rPr lang="en-US" sz="1400" dirty="0">
                <a:latin typeface="Times New Roman" panose="02020603050405020304" pitchFamily="18" charset="0"/>
                <a:cs typeface="Times New Roman" panose="02020603050405020304" pitchFamily="18" charset="0"/>
              </a:rPr>
              <a:t>error</a:t>
            </a:r>
            <a:endParaRPr lang="en-CA" sz="1400" dirty="0">
              <a:latin typeface="Times New Roman" panose="02020603050405020304" pitchFamily="18" charset="0"/>
              <a:cs typeface="Times New Roman" panose="02020603050405020304" pitchFamily="18" charset="0"/>
            </a:endParaRPr>
          </a:p>
        </p:txBody>
      </p:sp>
      <p:sp>
        <p:nvSpPr>
          <p:cNvPr id="350" name="TextBox 349">
            <a:extLst>
              <a:ext uri="{FF2B5EF4-FFF2-40B4-BE49-F238E27FC236}">
                <a16:creationId xmlns:a16="http://schemas.microsoft.com/office/drawing/2014/main" id="{17E7F3BC-95BC-30A3-277E-08C02AB23218}"/>
              </a:ext>
            </a:extLst>
          </p:cNvPr>
          <p:cNvSpPr txBox="1"/>
          <p:nvPr/>
        </p:nvSpPr>
        <p:spPr>
          <a:xfrm>
            <a:off x="2148776" y="5280954"/>
            <a:ext cx="85500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Range &amp; angle estimates</a:t>
            </a:r>
            <a:endParaRPr lang="en-CA" sz="1400" dirty="0">
              <a:latin typeface="Times New Roman" panose="02020603050405020304" pitchFamily="18" charset="0"/>
              <a:cs typeface="Times New Roman" panose="02020603050405020304" pitchFamily="18" charset="0"/>
            </a:endParaRPr>
          </a:p>
        </p:txBody>
      </p:sp>
      <p:sp>
        <p:nvSpPr>
          <p:cNvPr id="351" name="TextBox 350">
            <a:extLst>
              <a:ext uri="{FF2B5EF4-FFF2-40B4-BE49-F238E27FC236}">
                <a16:creationId xmlns:a16="http://schemas.microsoft.com/office/drawing/2014/main" id="{A25A3CE2-E662-B85B-3C5B-1DCB90B0E8EF}"/>
              </a:ext>
            </a:extLst>
          </p:cNvPr>
          <p:cNvSpPr txBox="1"/>
          <p:nvPr/>
        </p:nvSpPr>
        <p:spPr>
          <a:xfrm>
            <a:off x="2158243" y="2341506"/>
            <a:ext cx="115034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Attitude estimate</a:t>
            </a:r>
            <a:endParaRPr lang="en-CA" sz="1400" dirty="0">
              <a:latin typeface="Times New Roman" panose="02020603050405020304" pitchFamily="18" charset="0"/>
              <a:cs typeface="Times New Roman" panose="02020603050405020304" pitchFamily="18" charset="0"/>
            </a:endParaRPr>
          </a:p>
        </p:txBody>
      </p:sp>
      <p:sp>
        <p:nvSpPr>
          <p:cNvPr id="352" name="TextBox 351">
            <a:extLst>
              <a:ext uri="{FF2B5EF4-FFF2-40B4-BE49-F238E27FC236}">
                <a16:creationId xmlns:a16="http://schemas.microsoft.com/office/drawing/2014/main" id="{67419D2F-1B41-ABC8-C442-B3A5B38BDB73}"/>
              </a:ext>
            </a:extLst>
          </p:cNvPr>
          <p:cNvSpPr txBox="1"/>
          <p:nvPr/>
        </p:nvSpPr>
        <p:spPr>
          <a:xfrm>
            <a:off x="2148776" y="3542217"/>
            <a:ext cx="1299336"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Commanded position &amp; attitude</a:t>
            </a:r>
            <a:endParaRPr lang="en-CA" sz="14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82EE8C4-5325-FAB1-759B-71E85A437429}"/>
              </a:ext>
            </a:extLst>
          </p:cNvPr>
          <p:cNvSpPr/>
          <p:nvPr/>
        </p:nvSpPr>
        <p:spPr>
          <a:xfrm>
            <a:off x="8163059" y="2452634"/>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Wheel Allocation</a:t>
            </a:r>
          </a:p>
          <a:p>
            <a:pPr algn="ctr"/>
            <a:r>
              <a:rPr lang="en-CA" sz="1600" dirty="0">
                <a:solidFill>
                  <a:schemeClr val="tx1"/>
                </a:solidFill>
                <a:latin typeface="Times New Roman" panose="02020603050405020304" pitchFamily="18" charset="0"/>
                <a:cs typeface="Times New Roman" panose="02020603050405020304" pitchFamily="18" charset="0"/>
              </a:rPr>
              <a:t>-Least squares allocation</a:t>
            </a:r>
          </a:p>
          <a:p>
            <a:pPr algn="ctr"/>
            <a:r>
              <a:rPr lang="en-CA" sz="1600" dirty="0">
                <a:solidFill>
                  <a:schemeClr val="tx1"/>
                </a:solidFill>
                <a:latin typeface="Times New Roman" panose="02020603050405020304" pitchFamily="18" charset="0"/>
                <a:cs typeface="Times New Roman" panose="02020603050405020304" pitchFamily="18" charset="0"/>
              </a:rPr>
              <a:t>-4 Reaction wheels</a:t>
            </a:r>
          </a:p>
        </p:txBody>
      </p:sp>
      <p:sp>
        <p:nvSpPr>
          <p:cNvPr id="7" name="Rectangle 6">
            <a:extLst>
              <a:ext uri="{FF2B5EF4-FFF2-40B4-BE49-F238E27FC236}">
                <a16:creationId xmlns:a16="http://schemas.microsoft.com/office/drawing/2014/main" id="{65FD1439-95EB-1216-498B-86C7D0B1D1F6}"/>
              </a:ext>
            </a:extLst>
          </p:cNvPr>
          <p:cNvSpPr/>
          <p:nvPr/>
        </p:nvSpPr>
        <p:spPr>
          <a:xfrm>
            <a:off x="8163060" y="4276499"/>
            <a:ext cx="1996955" cy="1134737"/>
          </a:xfrm>
          <a:prstGeom prst="rect">
            <a:avLst/>
          </a:prstGeom>
          <a:solidFill>
            <a:srgbClr val="4BAF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lumMod val="95000"/>
                    <a:lumOff val="5000"/>
                  </a:schemeClr>
                </a:solidFill>
                <a:latin typeface="Times New Roman" panose="02020603050405020304" pitchFamily="18" charset="0"/>
                <a:cs typeface="Times New Roman" panose="02020603050405020304" pitchFamily="18" charset="0"/>
              </a:rPr>
              <a:t>Thruster Allocation</a:t>
            </a:r>
          </a:p>
          <a:p>
            <a:pPr algn="ctr"/>
            <a:r>
              <a:rPr lang="en-CA" sz="1600" dirty="0">
                <a:solidFill>
                  <a:schemeClr val="tx1"/>
                </a:solidFill>
                <a:latin typeface="Times New Roman" panose="02020603050405020304" pitchFamily="18" charset="0"/>
                <a:cs typeface="Times New Roman" panose="02020603050405020304" pitchFamily="18" charset="0"/>
              </a:rPr>
              <a:t>-Convex allocation</a:t>
            </a:r>
          </a:p>
          <a:p>
            <a:pPr algn="ctr"/>
            <a:r>
              <a:rPr lang="en-CA" sz="1600" dirty="0">
                <a:solidFill>
                  <a:schemeClr val="tx1"/>
                </a:solidFill>
                <a:latin typeface="Times New Roman" panose="02020603050405020304" pitchFamily="18" charset="0"/>
                <a:cs typeface="Times New Roman" panose="02020603050405020304" pitchFamily="18" charset="0"/>
              </a:rPr>
              <a:t>-12 Thrusters</a:t>
            </a:r>
          </a:p>
          <a:p>
            <a:pPr marL="285750" indent="-285750" algn="ctr">
              <a:buFontTx/>
              <a:buChar char="-"/>
            </a:pPr>
            <a:endParaRPr lang="en-CA" sz="1600" dirty="0">
              <a:solidFill>
                <a:schemeClr val="tx1"/>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D9CEC482-EAD5-0B92-51AB-84DE5814D5D0}"/>
              </a:ext>
            </a:extLst>
          </p:cNvPr>
          <p:cNvCxnSpPr>
            <a:cxnSpLocks/>
          </p:cNvCxnSpPr>
          <p:nvPr/>
        </p:nvCxnSpPr>
        <p:spPr>
          <a:xfrm>
            <a:off x="8163060" y="2764235"/>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0A99B5A9-F15F-35DC-B29C-6727AA32E609}"/>
              </a:ext>
            </a:extLst>
          </p:cNvPr>
          <p:cNvCxnSpPr>
            <a:cxnSpLocks/>
          </p:cNvCxnSpPr>
          <p:nvPr/>
        </p:nvCxnSpPr>
        <p:spPr>
          <a:xfrm>
            <a:off x="8163059" y="4598897"/>
            <a:ext cx="1996955" cy="0"/>
          </a:xfrm>
          <a:prstGeom prst="line">
            <a:avLst/>
          </a:prstGeom>
        </p:spPr>
        <p:style>
          <a:lnRef idx="2">
            <a:schemeClr val="dk1"/>
          </a:lnRef>
          <a:fillRef idx="0">
            <a:schemeClr val="dk1"/>
          </a:fillRef>
          <a:effectRef idx="1">
            <a:schemeClr val="dk1"/>
          </a:effectRef>
          <a:fontRef idx="minor">
            <a:schemeClr val="tx1"/>
          </a:fontRef>
        </p:style>
      </p:cxnSp>
      <p:cxnSp>
        <p:nvCxnSpPr>
          <p:cNvPr id="41" name="Connector: Elbow 40">
            <a:extLst>
              <a:ext uri="{FF2B5EF4-FFF2-40B4-BE49-F238E27FC236}">
                <a16:creationId xmlns:a16="http://schemas.microsoft.com/office/drawing/2014/main" id="{6A1A522D-AAAE-EBC6-F40E-48F8D6D42B2E}"/>
              </a:ext>
            </a:extLst>
          </p:cNvPr>
          <p:cNvCxnSpPr>
            <a:cxnSpLocks/>
            <a:stCxn id="7" idx="0"/>
            <a:endCxn id="5" idx="2"/>
          </p:cNvCxnSpPr>
          <p:nvPr/>
        </p:nvCxnSpPr>
        <p:spPr>
          <a:xfrm rot="16200000" flipV="1">
            <a:off x="7467313" y="2582273"/>
            <a:ext cx="688795" cy="269965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A32BED96-E12A-654E-26B0-37F0F7D8C088}"/>
              </a:ext>
            </a:extLst>
          </p:cNvPr>
          <p:cNvSpPr txBox="1"/>
          <p:nvPr/>
        </p:nvSpPr>
        <p:spPr>
          <a:xfrm>
            <a:off x="7879519" y="3876600"/>
            <a:ext cx="190765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Thruster torque</a:t>
            </a:r>
            <a:endParaRPr lang="en-CA" sz="1400" dirty="0">
              <a:latin typeface="Times New Roman" panose="02020603050405020304" pitchFamily="18" charset="0"/>
              <a:cs typeface="Times New Roman" panose="02020603050405020304" pitchFamily="18" charset="0"/>
            </a:endParaRPr>
          </a:p>
        </p:txBody>
      </p:sp>
      <p:sp>
        <p:nvSpPr>
          <p:cNvPr id="388" name="Rectangle 387">
            <a:extLst>
              <a:ext uri="{FF2B5EF4-FFF2-40B4-BE49-F238E27FC236}">
                <a16:creationId xmlns:a16="http://schemas.microsoft.com/office/drawing/2014/main" id="{55832B71-6A8C-A3E4-51D4-D472973E6038}"/>
              </a:ext>
            </a:extLst>
          </p:cNvPr>
          <p:cNvSpPr/>
          <p:nvPr/>
        </p:nvSpPr>
        <p:spPr>
          <a:xfrm>
            <a:off x="10548620" y="3380812"/>
            <a:ext cx="1453370" cy="1134737"/>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6-DOF RK7(8) ephemeris propagation</a:t>
            </a:r>
            <a:endParaRPr lang="en-CA" sz="1600" dirty="0">
              <a:solidFill>
                <a:schemeClr val="bg1"/>
              </a:solidFill>
              <a:latin typeface="Times New Roman" panose="02020603050405020304" pitchFamily="18" charset="0"/>
              <a:cs typeface="Times New Roman" panose="02020603050405020304" pitchFamily="18" charset="0"/>
            </a:endParaRPr>
          </a:p>
        </p:txBody>
      </p:sp>
      <p:cxnSp>
        <p:nvCxnSpPr>
          <p:cNvPr id="390" name="Connector: Elbow 389">
            <a:extLst>
              <a:ext uri="{FF2B5EF4-FFF2-40B4-BE49-F238E27FC236}">
                <a16:creationId xmlns:a16="http://schemas.microsoft.com/office/drawing/2014/main" id="{4F91C04B-1A68-868F-E20D-DB6507BB6A7E}"/>
              </a:ext>
            </a:extLst>
          </p:cNvPr>
          <p:cNvCxnSpPr>
            <a:stCxn id="6" idx="3"/>
            <a:endCxn id="388" idx="0"/>
          </p:cNvCxnSpPr>
          <p:nvPr/>
        </p:nvCxnSpPr>
        <p:spPr>
          <a:xfrm>
            <a:off x="10160014" y="3020003"/>
            <a:ext cx="1115291" cy="36080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2" name="Connector: Elbow 391">
            <a:extLst>
              <a:ext uri="{FF2B5EF4-FFF2-40B4-BE49-F238E27FC236}">
                <a16:creationId xmlns:a16="http://schemas.microsoft.com/office/drawing/2014/main" id="{918C0548-33B2-4C4D-54D9-CFF6B581409A}"/>
              </a:ext>
            </a:extLst>
          </p:cNvPr>
          <p:cNvCxnSpPr>
            <a:cxnSpLocks/>
            <a:stCxn id="7" idx="3"/>
            <a:endCxn id="388" idx="2"/>
          </p:cNvCxnSpPr>
          <p:nvPr/>
        </p:nvCxnSpPr>
        <p:spPr>
          <a:xfrm flipV="1">
            <a:off x="10160015" y="4515549"/>
            <a:ext cx="1115290" cy="328319"/>
          </a:xfrm>
          <a:prstGeom prst="bent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94" name="TextBox 393">
            <a:extLst>
              <a:ext uri="{FF2B5EF4-FFF2-40B4-BE49-F238E27FC236}">
                <a16:creationId xmlns:a16="http://schemas.microsoft.com/office/drawing/2014/main" id="{79DB3EEF-5237-CACA-741E-2521C04AE792}"/>
              </a:ext>
            </a:extLst>
          </p:cNvPr>
          <p:cNvSpPr txBox="1"/>
          <p:nvPr/>
        </p:nvSpPr>
        <p:spPr>
          <a:xfrm>
            <a:off x="10118482" y="4833566"/>
            <a:ext cx="1513643"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force and torque</a:t>
            </a:r>
            <a:endParaRPr lang="en-CA" sz="1400" dirty="0">
              <a:latin typeface="Times New Roman" panose="02020603050405020304" pitchFamily="18" charset="0"/>
              <a:cs typeface="Times New Roman" panose="02020603050405020304" pitchFamily="18" charset="0"/>
            </a:endParaRPr>
          </a:p>
        </p:txBody>
      </p:sp>
      <p:sp>
        <p:nvSpPr>
          <p:cNvPr id="396" name="TextBox 395">
            <a:extLst>
              <a:ext uri="{FF2B5EF4-FFF2-40B4-BE49-F238E27FC236}">
                <a16:creationId xmlns:a16="http://schemas.microsoft.com/office/drawing/2014/main" id="{E6F77D0E-E3CC-A6B5-5D0B-E92A9A85A42F}"/>
              </a:ext>
            </a:extLst>
          </p:cNvPr>
          <p:cNvSpPr txBox="1"/>
          <p:nvPr/>
        </p:nvSpPr>
        <p:spPr>
          <a:xfrm>
            <a:off x="10118482" y="2706618"/>
            <a:ext cx="164321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Delivered torque</a:t>
            </a:r>
            <a:endParaRPr lang="en-CA" sz="1400" dirty="0">
              <a:latin typeface="Times New Roman" panose="02020603050405020304" pitchFamily="18" charset="0"/>
              <a:cs typeface="Times New Roman" panose="02020603050405020304" pitchFamily="18" charset="0"/>
            </a:endParaRPr>
          </a:p>
        </p:txBody>
      </p:sp>
      <p:cxnSp>
        <p:nvCxnSpPr>
          <p:cNvPr id="398" name="Connector: Elbow 397">
            <a:extLst>
              <a:ext uri="{FF2B5EF4-FFF2-40B4-BE49-F238E27FC236}">
                <a16:creationId xmlns:a16="http://schemas.microsoft.com/office/drawing/2014/main" id="{462D661D-EBEF-B885-D122-5ECF317BC902}"/>
              </a:ext>
            </a:extLst>
          </p:cNvPr>
          <p:cNvCxnSpPr>
            <a:endCxn id="13" idx="0"/>
          </p:cNvCxnSpPr>
          <p:nvPr/>
        </p:nvCxnSpPr>
        <p:spPr>
          <a:xfrm rot="10800000">
            <a:off x="1188088" y="1912684"/>
            <a:ext cx="10615141" cy="1461225"/>
          </a:xfrm>
          <a:prstGeom prst="bentConnector4">
            <a:avLst>
              <a:gd name="adj1" fmla="val 69"/>
              <a:gd name="adj2" fmla="val 11095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1" name="TextBox 400">
            <a:extLst>
              <a:ext uri="{FF2B5EF4-FFF2-40B4-BE49-F238E27FC236}">
                <a16:creationId xmlns:a16="http://schemas.microsoft.com/office/drawing/2014/main" id="{A13005D9-E31F-C460-1CCB-BFA9F5296CE7}"/>
              </a:ext>
            </a:extLst>
          </p:cNvPr>
          <p:cNvSpPr txBox="1"/>
          <p:nvPr/>
        </p:nvSpPr>
        <p:spPr>
          <a:xfrm>
            <a:off x="10714612" y="1765211"/>
            <a:ext cx="1121386"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attitude</a:t>
            </a:r>
            <a:endParaRPr lang="en-CA" sz="1400" dirty="0">
              <a:latin typeface="Times New Roman" panose="02020603050405020304" pitchFamily="18" charset="0"/>
              <a:cs typeface="Times New Roman" panose="02020603050405020304" pitchFamily="18" charset="0"/>
            </a:endParaRPr>
          </a:p>
        </p:txBody>
      </p:sp>
      <p:sp>
        <p:nvSpPr>
          <p:cNvPr id="403" name="TextBox 402">
            <a:extLst>
              <a:ext uri="{FF2B5EF4-FFF2-40B4-BE49-F238E27FC236}">
                <a16:creationId xmlns:a16="http://schemas.microsoft.com/office/drawing/2014/main" id="{9B35B89E-F633-4A4C-472F-E751A1B26781}"/>
              </a:ext>
            </a:extLst>
          </p:cNvPr>
          <p:cNvSpPr txBox="1"/>
          <p:nvPr/>
        </p:nvSpPr>
        <p:spPr>
          <a:xfrm>
            <a:off x="10358776" y="5871763"/>
            <a:ext cx="1477222"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New relative state</a:t>
            </a:r>
            <a:endParaRPr lang="en-CA" sz="1400" dirty="0">
              <a:latin typeface="Times New Roman" panose="02020603050405020304" pitchFamily="18" charset="0"/>
              <a:cs typeface="Times New Roman" panose="02020603050405020304" pitchFamily="18" charset="0"/>
            </a:endParaRPr>
          </a:p>
        </p:txBody>
      </p:sp>
      <p:cxnSp>
        <p:nvCxnSpPr>
          <p:cNvPr id="405" name="Connector: Elbow 404">
            <a:extLst>
              <a:ext uri="{FF2B5EF4-FFF2-40B4-BE49-F238E27FC236}">
                <a16:creationId xmlns:a16="http://schemas.microsoft.com/office/drawing/2014/main" id="{D9B3358F-3503-C17C-9FB8-17DA2DC3785C}"/>
              </a:ext>
            </a:extLst>
          </p:cNvPr>
          <p:cNvCxnSpPr>
            <a:cxnSpLocks/>
            <a:endCxn id="14" idx="2"/>
          </p:cNvCxnSpPr>
          <p:nvPr/>
        </p:nvCxnSpPr>
        <p:spPr>
          <a:xfrm rot="10800000" flipV="1">
            <a:off x="1189784" y="4515549"/>
            <a:ext cx="10613445" cy="1492882"/>
          </a:xfrm>
          <a:prstGeom prst="bentConnector4">
            <a:avLst>
              <a:gd name="adj1" fmla="val 52"/>
              <a:gd name="adj2" fmla="val 111268"/>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a:extLst>
              <a:ext uri="{FF2B5EF4-FFF2-40B4-BE49-F238E27FC236}">
                <a16:creationId xmlns:a16="http://schemas.microsoft.com/office/drawing/2014/main" id="{39DC64E2-F4FB-4B1C-FFA3-00455E638CC9}"/>
              </a:ext>
            </a:extLst>
          </p:cNvPr>
          <p:cNvSpPr>
            <a:spLocks noGrp="1"/>
          </p:cNvSpPr>
          <p:nvPr>
            <p:ph type="sldNum" sz="quarter" idx="12"/>
          </p:nvPr>
        </p:nvSpPr>
        <p:spPr>
          <a:xfrm>
            <a:off x="9448800" y="6413501"/>
            <a:ext cx="2743200" cy="444500"/>
          </a:xfrm>
        </p:spPr>
        <p:txBody>
          <a:bodyPr/>
          <a:lstStyle/>
          <a:p>
            <a:r>
              <a:rPr lang="en-US" sz="1600" dirty="0"/>
              <a:t>9</a:t>
            </a:r>
            <a:endParaRPr lang="en-CA" sz="1600" dirty="0"/>
          </a:p>
        </p:txBody>
      </p:sp>
      <p:sp>
        <p:nvSpPr>
          <p:cNvPr id="19" name="Shape 1">
            <a:extLst>
              <a:ext uri="{FF2B5EF4-FFF2-40B4-BE49-F238E27FC236}">
                <a16:creationId xmlns:a16="http://schemas.microsoft.com/office/drawing/2014/main" id="{76AD58A4-0ED1-2B0A-5746-FDDC133CC335}"/>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2" name="TextBox 21">
            <a:extLst>
              <a:ext uri="{FF2B5EF4-FFF2-40B4-BE49-F238E27FC236}">
                <a16:creationId xmlns:a16="http://schemas.microsoft.com/office/drawing/2014/main" id="{F4C5F65D-403D-F889-F9EF-6FB5CA6B2696}"/>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A08FE83D-6B8F-830E-17A4-12674842DA6C}"/>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2" name="TextBox 31">
            <a:extLst>
              <a:ext uri="{FF2B5EF4-FFF2-40B4-BE49-F238E27FC236}">
                <a16:creationId xmlns:a16="http://schemas.microsoft.com/office/drawing/2014/main" id="{6D1DF4AA-4108-B75F-FDA5-BA721824DCCE}"/>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5" name="TextBox 34">
            <a:extLst>
              <a:ext uri="{FF2B5EF4-FFF2-40B4-BE49-F238E27FC236}">
                <a16:creationId xmlns:a16="http://schemas.microsoft.com/office/drawing/2014/main" id="{22F49606-A4CF-132A-3435-4F52ABDEAEAA}"/>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7" name="TextBox 36">
            <a:extLst>
              <a:ext uri="{FF2B5EF4-FFF2-40B4-BE49-F238E27FC236}">
                <a16:creationId xmlns:a16="http://schemas.microsoft.com/office/drawing/2014/main" id="{B059DBFD-D8AF-BBC9-F259-BC8485B65F49}"/>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9" name="TextBox 38">
            <a:extLst>
              <a:ext uri="{FF2B5EF4-FFF2-40B4-BE49-F238E27FC236}">
                <a16:creationId xmlns:a16="http://schemas.microsoft.com/office/drawing/2014/main" id="{CC3CDA8B-5B97-0913-9A5C-166384CB653E}"/>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18" name="Rectangle 17">
            <a:extLst>
              <a:ext uri="{FF2B5EF4-FFF2-40B4-BE49-F238E27FC236}">
                <a16:creationId xmlns:a16="http://schemas.microsoft.com/office/drawing/2014/main" id="{9B708F5F-212D-04DE-7E8D-CDE8ABC95DF7}"/>
              </a:ext>
            </a:extLst>
          </p:cNvPr>
          <p:cNvSpPr/>
          <p:nvPr/>
        </p:nvSpPr>
        <p:spPr>
          <a:xfrm>
            <a:off x="10160014" y="1665275"/>
            <a:ext cx="1907654" cy="46461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1F0AF632-F76E-1446-C0FF-307DEE79CE38}"/>
              </a:ext>
            </a:extLst>
          </p:cNvPr>
          <p:cNvSpPr txBox="1"/>
          <p:nvPr/>
        </p:nvSpPr>
        <p:spPr>
          <a:xfrm>
            <a:off x="10461467" y="1307653"/>
            <a:ext cx="1540523" cy="369332"/>
          </a:xfrm>
          <a:prstGeom prst="rect">
            <a:avLst/>
          </a:prstGeom>
          <a:noFill/>
        </p:spPr>
        <p:txBody>
          <a:bodyPr wrap="square" rtlCol="0">
            <a:spAutoFit/>
          </a:bodyPr>
          <a:lstStyle/>
          <a:p>
            <a:r>
              <a:rPr lang="en-CA" dirty="0">
                <a:solidFill>
                  <a:srgbClr val="FF0000"/>
                </a:solidFill>
                <a:latin typeface="Raleway" pitchFamily="2" charset="0"/>
              </a:rPr>
              <a:t>Propagation</a:t>
            </a:r>
          </a:p>
        </p:txBody>
      </p:sp>
    </p:spTree>
    <p:extLst>
      <p:ext uri="{BB962C8B-B14F-4D97-AF65-F5344CB8AC3E}">
        <p14:creationId xmlns:p14="http://schemas.microsoft.com/office/powerpoint/2010/main" val="2506149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5802824F-9BCF-837E-7ACD-7A6A4F83B6A1}"/>
            </a:ext>
          </a:extLst>
        </p:cNvPr>
        <p:cNvGrpSpPr/>
        <p:nvPr/>
      </p:nvGrpSpPr>
      <p:grpSpPr>
        <a:xfrm>
          <a:off x="0" y="0"/>
          <a:ext cx="0" cy="0"/>
          <a:chOff x="0" y="0"/>
          <a:chExt cx="0" cy="0"/>
        </a:xfrm>
      </p:grpSpPr>
      <p:pic>
        <p:nvPicPr>
          <p:cNvPr id="2" name="Google Shape;57;p13">
            <a:extLst>
              <a:ext uri="{FF2B5EF4-FFF2-40B4-BE49-F238E27FC236}">
                <a16:creationId xmlns:a16="http://schemas.microsoft.com/office/drawing/2014/main" id="{8A6B2BB9-A424-7A56-790F-DA534A7FD514}"/>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3074" name="Picture 2">
            <a:extLst>
              <a:ext uri="{FF2B5EF4-FFF2-40B4-BE49-F238E27FC236}">
                <a16:creationId xmlns:a16="http://schemas.microsoft.com/office/drawing/2014/main" id="{C4692BF3-799C-39D4-8F31-07C496480D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7147" y="989341"/>
            <a:ext cx="6546780" cy="6998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5394AD8-1A6C-1D2E-F62F-9036277A9A34}"/>
              </a:ext>
            </a:extLst>
          </p:cNvPr>
          <p:cNvPicPr>
            <a:picLocks noChangeAspect="1"/>
          </p:cNvPicPr>
          <p:nvPr/>
        </p:nvPicPr>
        <p:blipFill>
          <a:blip r:embed="rId5">
            <a:extLst>
              <a:ext uri="{28A0092B-C50C-407E-A947-70E740481C1C}">
                <a14:useLocalDpi xmlns:a14="http://schemas.microsoft.com/office/drawing/2010/main" val="0"/>
              </a:ext>
            </a:extLst>
          </a:blip>
          <a:srcRect l="8385" t="13990" r="12640" b="3473"/>
          <a:stretch>
            <a:fillRect/>
          </a:stretch>
        </p:blipFill>
        <p:spPr>
          <a:xfrm>
            <a:off x="4434649" y="1718918"/>
            <a:ext cx="3295211" cy="2869833"/>
          </a:xfrm>
          <a:prstGeom prst="rect">
            <a:avLst/>
          </a:prstGeom>
        </p:spPr>
      </p:pic>
      <p:sp>
        <p:nvSpPr>
          <p:cNvPr id="14" name="Text 12">
            <a:extLst>
              <a:ext uri="{FF2B5EF4-FFF2-40B4-BE49-F238E27FC236}">
                <a16:creationId xmlns:a16="http://schemas.microsoft.com/office/drawing/2014/main" id="{134C3CE2-DC62-781E-627B-495A4DBF9F0A}"/>
              </a:ext>
            </a:extLst>
          </p:cNvPr>
          <p:cNvSpPr/>
          <p:nvPr/>
        </p:nvSpPr>
        <p:spPr>
          <a:xfrm>
            <a:off x="4438294" y="4618472"/>
            <a:ext cx="3315106" cy="1814563"/>
          </a:xfrm>
          <a:prstGeom prst="rect">
            <a:avLst/>
          </a:prstGeom>
          <a:solidFill>
            <a:srgbClr val="C2E3E8"/>
          </a:solidFill>
          <a:ln w="28575">
            <a:solidFill>
              <a:schemeClr val="tx1"/>
            </a:solidFill>
          </a:ln>
        </p:spPr>
        <p:txBody>
          <a:bodyPr wrap="square" rtlCol="0" anchor="ctr">
            <a:normAutofit fontScale="92500"/>
          </a:bodyPr>
          <a:lstStyle/>
          <a:p>
            <a:pPr marL="0" indent="0" algn="ctr">
              <a:buNone/>
            </a:pP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Each surface area is assigned, normal direction, reflectivity, absorptivity, emissivity, and thermal reradiation. </a:t>
            </a:r>
            <a:br>
              <a:rPr lang="en-US" dirty="0">
                <a:solidFill>
                  <a:schemeClr val="tx1">
                    <a:lumMod val="95000"/>
                    <a:lumOff val="5000"/>
                  </a:schemeClr>
                </a:solidFill>
                <a:latin typeface="Raleway" pitchFamily="2" charset="0"/>
                <a:ea typeface="Aptos" pitchFamily="34" charset="-122"/>
                <a:cs typeface="Times New Roman" panose="02020603050405020304" pitchFamily="18" charset="0"/>
              </a:rPr>
            </a:b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Forces and torques are summed per surface.</a:t>
            </a:r>
            <a:endParaRPr lang="en-US" dirty="0">
              <a:solidFill>
                <a:schemeClr val="tx1">
                  <a:lumMod val="95000"/>
                  <a:lumOff val="5000"/>
                </a:schemeClr>
              </a:solidFill>
              <a:latin typeface="Raleway" pitchFamily="2"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042677D5-CBF9-4094-B4A2-4E3B77D68765}"/>
              </a:ext>
            </a:extLst>
          </p:cNvPr>
          <p:cNvSpPr>
            <a:spLocks noGrp="1"/>
          </p:cNvSpPr>
          <p:nvPr>
            <p:ph type="sldNum" sz="quarter" idx="12"/>
          </p:nvPr>
        </p:nvSpPr>
        <p:spPr>
          <a:xfrm>
            <a:off x="9448495" y="6472850"/>
            <a:ext cx="2743200" cy="365125"/>
          </a:xfrm>
        </p:spPr>
        <p:txBody>
          <a:bodyPr/>
          <a:lstStyle/>
          <a:p>
            <a:r>
              <a:rPr lang="en-US" sz="1600" dirty="0"/>
              <a:t>10</a:t>
            </a:r>
            <a:endParaRPr lang="en-CA" sz="1600" dirty="0"/>
          </a:p>
        </p:txBody>
      </p:sp>
      <p:sp>
        <p:nvSpPr>
          <p:cNvPr id="6" name="Shape 1">
            <a:extLst>
              <a:ext uri="{FF2B5EF4-FFF2-40B4-BE49-F238E27FC236}">
                <a16:creationId xmlns:a16="http://schemas.microsoft.com/office/drawing/2014/main" id="{9A206683-0524-3D97-0990-362A6FB0E627}"/>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9" name="TextBox 8">
            <a:extLst>
              <a:ext uri="{FF2B5EF4-FFF2-40B4-BE49-F238E27FC236}">
                <a16:creationId xmlns:a16="http://schemas.microsoft.com/office/drawing/2014/main" id="{55641CB4-E841-B758-BDA7-D62C6C3C78F9}"/>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1" name="TextBox 10">
            <a:extLst>
              <a:ext uri="{FF2B5EF4-FFF2-40B4-BE49-F238E27FC236}">
                <a16:creationId xmlns:a16="http://schemas.microsoft.com/office/drawing/2014/main" id="{EC8AD2DC-2D97-40B8-C76F-6FC63E5CAF2C}"/>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3" name="TextBox 12">
            <a:extLst>
              <a:ext uri="{FF2B5EF4-FFF2-40B4-BE49-F238E27FC236}">
                <a16:creationId xmlns:a16="http://schemas.microsoft.com/office/drawing/2014/main" id="{E65C84F0-3EDD-1D37-AD17-04012B981D73}"/>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9" name="TextBox 28">
            <a:extLst>
              <a:ext uri="{FF2B5EF4-FFF2-40B4-BE49-F238E27FC236}">
                <a16:creationId xmlns:a16="http://schemas.microsoft.com/office/drawing/2014/main" id="{3BAFA6BC-38D7-8262-F867-586B045385BC}"/>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1" name="TextBox 30">
            <a:extLst>
              <a:ext uri="{FF2B5EF4-FFF2-40B4-BE49-F238E27FC236}">
                <a16:creationId xmlns:a16="http://schemas.microsoft.com/office/drawing/2014/main" id="{9940A0E9-6933-6018-C104-B0A6B0A007CE}"/>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4" name="TextBox 43">
            <a:extLst>
              <a:ext uri="{FF2B5EF4-FFF2-40B4-BE49-F238E27FC236}">
                <a16:creationId xmlns:a16="http://schemas.microsoft.com/office/drawing/2014/main" id="{3C04C19F-B396-3C03-6FB1-39DAAF368216}"/>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1964451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B7BFFF0C-F4CB-1C52-B620-D59F50367180}"/>
            </a:ext>
          </a:extLst>
        </p:cNvPr>
        <p:cNvGrpSpPr/>
        <p:nvPr/>
      </p:nvGrpSpPr>
      <p:grpSpPr>
        <a:xfrm>
          <a:off x="0" y="0"/>
          <a:ext cx="0" cy="0"/>
          <a:chOff x="0" y="0"/>
          <a:chExt cx="0" cy="0"/>
        </a:xfrm>
      </p:grpSpPr>
      <p:pic>
        <p:nvPicPr>
          <p:cNvPr id="2" name="Google Shape;57;p13">
            <a:extLst>
              <a:ext uri="{FF2B5EF4-FFF2-40B4-BE49-F238E27FC236}">
                <a16:creationId xmlns:a16="http://schemas.microsoft.com/office/drawing/2014/main" id="{ED089973-E694-D3DD-02FE-D399E9DA1C8E}"/>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3074" name="Picture 2">
            <a:extLst>
              <a:ext uri="{FF2B5EF4-FFF2-40B4-BE49-F238E27FC236}">
                <a16:creationId xmlns:a16="http://schemas.microsoft.com/office/drawing/2014/main" id="{5142C853-0742-BCEC-B83A-F288B8C6FA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7147" y="989341"/>
            <a:ext cx="6546780" cy="69985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DAFB7DD-B62D-C6EF-5D52-6301D1E96FCB}"/>
              </a:ext>
            </a:extLst>
          </p:cNvPr>
          <p:cNvSpPr/>
          <p:nvPr/>
        </p:nvSpPr>
        <p:spPr>
          <a:xfrm>
            <a:off x="4702146" y="942578"/>
            <a:ext cx="574646" cy="32717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6" name="Rectangle 15">
            <a:extLst>
              <a:ext uri="{FF2B5EF4-FFF2-40B4-BE49-F238E27FC236}">
                <a16:creationId xmlns:a16="http://schemas.microsoft.com/office/drawing/2014/main" id="{CA3667F5-C636-7F50-73C2-82E9067C0853}"/>
              </a:ext>
            </a:extLst>
          </p:cNvPr>
          <p:cNvSpPr/>
          <p:nvPr/>
        </p:nvSpPr>
        <p:spPr>
          <a:xfrm>
            <a:off x="7883088" y="2723745"/>
            <a:ext cx="4058146" cy="1724057"/>
          </a:xfrm>
          <a:prstGeom prst="rect">
            <a:avLst/>
          </a:prstGeom>
          <a:solidFill>
            <a:srgbClr val="C2E3E8"/>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7" name="Rectangle 16">
            <a:extLst>
              <a:ext uri="{FF2B5EF4-FFF2-40B4-BE49-F238E27FC236}">
                <a16:creationId xmlns:a16="http://schemas.microsoft.com/office/drawing/2014/main" id="{7DDA3351-66C7-52C4-08E1-A5EC11E4D2DC}"/>
              </a:ext>
            </a:extLst>
          </p:cNvPr>
          <p:cNvSpPr/>
          <p:nvPr/>
        </p:nvSpPr>
        <p:spPr>
          <a:xfrm>
            <a:off x="6242924" y="1450112"/>
            <a:ext cx="443218" cy="2390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pic>
        <p:nvPicPr>
          <p:cNvPr id="4" name="Picture 3">
            <a:extLst>
              <a:ext uri="{FF2B5EF4-FFF2-40B4-BE49-F238E27FC236}">
                <a16:creationId xmlns:a16="http://schemas.microsoft.com/office/drawing/2014/main" id="{8A444801-97E0-24C0-ECE5-A78340BF40AF}"/>
              </a:ext>
            </a:extLst>
          </p:cNvPr>
          <p:cNvPicPr>
            <a:picLocks noChangeAspect="1"/>
          </p:cNvPicPr>
          <p:nvPr/>
        </p:nvPicPr>
        <p:blipFill>
          <a:blip r:embed="rId5">
            <a:extLst>
              <a:ext uri="{28A0092B-C50C-407E-A947-70E740481C1C}">
                <a14:useLocalDpi xmlns:a14="http://schemas.microsoft.com/office/drawing/2010/main" val="0"/>
              </a:ext>
            </a:extLst>
          </a:blip>
          <a:srcRect l="8385" t="13990" r="12640" b="3473"/>
          <a:stretch>
            <a:fillRect/>
          </a:stretch>
        </p:blipFill>
        <p:spPr>
          <a:xfrm>
            <a:off x="4434649" y="1718918"/>
            <a:ext cx="3295211" cy="2869833"/>
          </a:xfrm>
          <a:prstGeom prst="rect">
            <a:avLst/>
          </a:prstGeom>
        </p:spPr>
      </p:pic>
      <p:sp>
        <p:nvSpPr>
          <p:cNvPr id="14" name="Text 12">
            <a:extLst>
              <a:ext uri="{FF2B5EF4-FFF2-40B4-BE49-F238E27FC236}">
                <a16:creationId xmlns:a16="http://schemas.microsoft.com/office/drawing/2014/main" id="{509EF588-8E3F-7DD5-7C5B-A85244D84081}"/>
              </a:ext>
            </a:extLst>
          </p:cNvPr>
          <p:cNvSpPr/>
          <p:nvPr/>
        </p:nvSpPr>
        <p:spPr>
          <a:xfrm>
            <a:off x="4438294" y="4618472"/>
            <a:ext cx="3315106" cy="1814563"/>
          </a:xfrm>
          <a:prstGeom prst="rect">
            <a:avLst/>
          </a:prstGeom>
          <a:solidFill>
            <a:srgbClr val="C2E3E8"/>
          </a:solidFill>
          <a:ln w="28575">
            <a:solidFill>
              <a:schemeClr val="tx1"/>
            </a:solidFill>
          </a:ln>
        </p:spPr>
        <p:txBody>
          <a:bodyPr wrap="square" rtlCol="0" anchor="ctr">
            <a:normAutofit fontScale="92500"/>
          </a:bodyPr>
          <a:lstStyle/>
          <a:p>
            <a:pPr marL="0" indent="0" algn="ctr">
              <a:buNone/>
            </a:pP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Each surface area is assigned, normal direction, reflectivity, absorptivity, emissivity, and thermal reradiation. </a:t>
            </a:r>
            <a:br>
              <a:rPr lang="en-US" dirty="0">
                <a:solidFill>
                  <a:schemeClr val="tx1">
                    <a:lumMod val="95000"/>
                    <a:lumOff val="5000"/>
                  </a:schemeClr>
                </a:solidFill>
                <a:latin typeface="Raleway" pitchFamily="2" charset="0"/>
                <a:ea typeface="Aptos" pitchFamily="34" charset="-122"/>
                <a:cs typeface="Times New Roman" panose="02020603050405020304" pitchFamily="18" charset="0"/>
              </a:rPr>
            </a:b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Forces and torques are summed per surface.</a:t>
            </a:r>
            <a:endParaRPr lang="en-US" dirty="0">
              <a:solidFill>
                <a:schemeClr val="tx1">
                  <a:lumMod val="95000"/>
                  <a:lumOff val="5000"/>
                </a:schemeClr>
              </a:solidFill>
              <a:latin typeface="Raleway" pitchFamily="2" charset="0"/>
              <a:cs typeface="Times New Roman" panose="02020603050405020304" pitchFamily="18" charset="0"/>
            </a:endParaRPr>
          </a:p>
        </p:txBody>
      </p:sp>
      <p:pic>
        <p:nvPicPr>
          <p:cNvPr id="19" name="Picture 2">
            <a:extLst>
              <a:ext uri="{FF2B5EF4-FFF2-40B4-BE49-F238E27FC236}">
                <a16:creationId xmlns:a16="http://schemas.microsoft.com/office/drawing/2014/main" id="{1C5BFB04-93E3-8764-F6BE-74A9BD217E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600" r="58622" b="62755"/>
          <a:stretch>
            <a:fillRect/>
          </a:stretch>
        </p:blipFill>
        <p:spPr bwMode="auto">
          <a:xfrm>
            <a:off x="8650361" y="3826127"/>
            <a:ext cx="1036437" cy="47013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FD52D7CE-9320-2942-A764-95E97450D3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420" t="68706" r="37472" b="-7109"/>
          <a:stretch>
            <a:fillRect/>
          </a:stretch>
        </p:blipFill>
        <p:spPr bwMode="auto">
          <a:xfrm>
            <a:off x="10543664" y="3890560"/>
            <a:ext cx="699359" cy="470134"/>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E0833FEA-7844-477B-DDA6-BF651FDC6B16}"/>
              </a:ext>
            </a:extLst>
          </p:cNvPr>
          <p:cNvSpPr txBox="1"/>
          <p:nvPr/>
        </p:nvSpPr>
        <p:spPr>
          <a:xfrm>
            <a:off x="7883088" y="2754776"/>
            <a:ext cx="4058146"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Gravitational force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and torque</a:t>
            </a:r>
            <a:endParaRPr lang="en-CA" sz="2400" b="1" dirty="0">
              <a:latin typeface="Raleway" pitchFamily="2" charset="0"/>
            </a:endParaRPr>
          </a:p>
        </p:txBody>
      </p:sp>
      <p:sp>
        <p:nvSpPr>
          <p:cNvPr id="3" name="Slide Number Placeholder 2">
            <a:extLst>
              <a:ext uri="{FF2B5EF4-FFF2-40B4-BE49-F238E27FC236}">
                <a16:creationId xmlns:a16="http://schemas.microsoft.com/office/drawing/2014/main" id="{62D0747E-5A36-5397-B727-EF5D5777CFDD}"/>
              </a:ext>
            </a:extLst>
          </p:cNvPr>
          <p:cNvSpPr>
            <a:spLocks noGrp="1"/>
          </p:cNvSpPr>
          <p:nvPr>
            <p:ph type="sldNum" sz="quarter" idx="12"/>
          </p:nvPr>
        </p:nvSpPr>
        <p:spPr>
          <a:xfrm>
            <a:off x="9448495" y="6472850"/>
            <a:ext cx="2743200" cy="365125"/>
          </a:xfrm>
        </p:spPr>
        <p:txBody>
          <a:bodyPr/>
          <a:lstStyle/>
          <a:p>
            <a:r>
              <a:rPr lang="en-US" sz="1600" dirty="0"/>
              <a:t>10</a:t>
            </a:r>
            <a:endParaRPr lang="en-CA" sz="1600" dirty="0"/>
          </a:p>
        </p:txBody>
      </p:sp>
      <p:sp>
        <p:nvSpPr>
          <p:cNvPr id="6" name="Shape 1">
            <a:extLst>
              <a:ext uri="{FF2B5EF4-FFF2-40B4-BE49-F238E27FC236}">
                <a16:creationId xmlns:a16="http://schemas.microsoft.com/office/drawing/2014/main" id="{45808B65-1752-2385-529B-77B65733C83E}"/>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9" name="TextBox 8">
            <a:extLst>
              <a:ext uri="{FF2B5EF4-FFF2-40B4-BE49-F238E27FC236}">
                <a16:creationId xmlns:a16="http://schemas.microsoft.com/office/drawing/2014/main" id="{4098E464-0142-E939-DB09-BA849F88F4B4}"/>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1" name="TextBox 10">
            <a:extLst>
              <a:ext uri="{FF2B5EF4-FFF2-40B4-BE49-F238E27FC236}">
                <a16:creationId xmlns:a16="http://schemas.microsoft.com/office/drawing/2014/main" id="{17D46E3F-773A-4D27-8EE0-9C49C5A3E8CE}"/>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3" name="TextBox 12">
            <a:extLst>
              <a:ext uri="{FF2B5EF4-FFF2-40B4-BE49-F238E27FC236}">
                <a16:creationId xmlns:a16="http://schemas.microsoft.com/office/drawing/2014/main" id="{EB2A1413-556F-0DDD-0B6E-DA73FD93B290}"/>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9" name="TextBox 28">
            <a:extLst>
              <a:ext uri="{FF2B5EF4-FFF2-40B4-BE49-F238E27FC236}">
                <a16:creationId xmlns:a16="http://schemas.microsoft.com/office/drawing/2014/main" id="{91FCE04E-3BB3-81AE-CEF3-E875C15769CE}"/>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1" name="TextBox 30">
            <a:extLst>
              <a:ext uri="{FF2B5EF4-FFF2-40B4-BE49-F238E27FC236}">
                <a16:creationId xmlns:a16="http://schemas.microsoft.com/office/drawing/2014/main" id="{7ECEB448-D59B-3143-21B8-E43BBF9C7015}"/>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4" name="TextBox 43">
            <a:extLst>
              <a:ext uri="{FF2B5EF4-FFF2-40B4-BE49-F238E27FC236}">
                <a16:creationId xmlns:a16="http://schemas.microsoft.com/office/drawing/2014/main" id="{08D88D2A-2BCB-8A3B-355A-FC47344D4B0F}"/>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316310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25483FCC-979B-F523-5A4E-F2F9FB1BF77D}"/>
            </a:ext>
          </a:extLst>
        </p:cNvPr>
        <p:cNvGrpSpPr/>
        <p:nvPr/>
      </p:nvGrpSpPr>
      <p:grpSpPr>
        <a:xfrm>
          <a:off x="0" y="0"/>
          <a:ext cx="0" cy="0"/>
          <a:chOff x="0" y="0"/>
          <a:chExt cx="0" cy="0"/>
        </a:xfrm>
      </p:grpSpPr>
      <p:pic>
        <p:nvPicPr>
          <p:cNvPr id="2" name="Google Shape;57;p13">
            <a:extLst>
              <a:ext uri="{FF2B5EF4-FFF2-40B4-BE49-F238E27FC236}">
                <a16:creationId xmlns:a16="http://schemas.microsoft.com/office/drawing/2014/main" id="{3A1C03D2-B1BB-F50B-13DF-4A144E8BC869}"/>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3074" name="Picture 2">
            <a:extLst>
              <a:ext uri="{FF2B5EF4-FFF2-40B4-BE49-F238E27FC236}">
                <a16:creationId xmlns:a16="http://schemas.microsoft.com/office/drawing/2014/main" id="{41311CDB-7C2C-48E4-256D-8E491F1851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7147" y="989341"/>
            <a:ext cx="6546780" cy="69985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90BE7A8D-AE69-A4CF-426A-A56166CC35A3}"/>
              </a:ext>
            </a:extLst>
          </p:cNvPr>
          <p:cNvSpPr/>
          <p:nvPr/>
        </p:nvSpPr>
        <p:spPr>
          <a:xfrm>
            <a:off x="4702146" y="942578"/>
            <a:ext cx="574646" cy="32717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6" name="Rectangle 15">
            <a:extLst>
              <a:ext uri="{FF2B5EF4-FFF2-40B4-BE49-F238E27FC236}">
                <a16:creationId xmlns:a16="http://schemas.microsoft.com/office/drawing/2014/main" id="{CE28F47D-C21E-3580-001A-5A92411F9EBD}"/>
              </a:ext>
            </a:extLst>
          </p:cNvPr>
          <p:cNvSpPr/>
          <p:nvPr/>
        </p:nvSpPr>
        <p:spPr>
          <a:xfrm>
            <a:off x="7883088" y="2723745"/>
            <a:ext cx="4058146" cy="1724057"/>
          </a:xfrm>
          <a:prstGeom prst="rect">
            <a:avLst/>
          </a:prstGeom>
          <a:solidFill>
            <a:srgbClr val="C2E3E8"/>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7" name="Rectangle 16">
            <a:extLst>
              <a:ext uri="{FF2B5EF4-FFF2-40B4-BE49-F238E27FC236}">
                <a16:creationId xmlns:a16="http://schemas.microsoft.com/office/drawing/2014/main" id="{02677C72-3729-2093-1F6E-4FF116973E1B}"/>
              </a:ext>
            </a:extLst>
          </p:cNvPr>
          <p:cNvSpPr/>
          <p:nvPr/>
        </p:nvSpPr>
        <p:spPr>
          <a:xfrm>
            <a:off x="6242924" y="1450112"/>
            <a:ext cx="443218" cy="2390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8" name="Rectangle 17">
            <a:extLst>
              <a:ext uri="{FF2B5EF4-FFF2-40B4-BE49-F238E27FC236}">
                <a16:creationId xmlns:a16="http://schemas.microsoft.com/office/drawing/2014/main" id="{2F7E954C-3F0D-D542-A848-4E06FBF4CED6}"/>
              </a:ext>
            </a:extLst>
          </p:cNvPr>
          <p:cNvSpPr/>
          <p:nvPr/>
        </p:nvSpPr>
        <p:spPr>
          <a:xfrm>
            <a:off x="5553214" y="942578"/>
            <a:ext cx="574646" cy="327170"/>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0" name="Rectangle 19">
            <a:extLst>
              <a:ext uri="{FF2B5EF4-FFF2-40B4-BE49-F238E27FC236}">
                <a16:creationId xmlns:a16="http://schemas.microsoft.com/office/drawing/2014/main" id="{F908C60C-738A-DB57-F587-523429EC8501}"/>
              </a:ext>
            </a:extLst>
          </p:cNvPr>
          <p:cNvSpPr/>
          <p:nvPr/>
        </p:nvSpPr>
        <p:spPr>
          <a:xfrm>
            <a:off x="250766" y="2795352"/>
            <a:ext cx="4049301" cy="1692873"/>
          </a:xfrm>
          <a:prstGeom prst="rect">
            <a:avLst/>
          </a:prstGeom>
          <a:solidFill>
            <a:srgbClr val="C2E3E8"/>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3" name="Rectangle 22">
            <a:extLst>
              <a:ext uri="{FF2B5EF4-FFF2-40B4-BE49-F238E27FC236}">
                <a16:creationId xmlns:a16="http://schemas.microsoft.com/office/drawing/2014/main" id="{DD75D7C1-6496-10CF-877B-EE72336C9323}"/>
              </a:ext>
            </a:extLst>
          </p:cNvPr>
          <p:cNvSpPr/>
          <p:nvPr/>
        </p:nvSpPr>
        <p:spPr>
          <a:xfrm>
            <a:off x="6902770" y="1450112"/>
            <a:ext cx="574646" cy="23908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pic>
        <p:nvPicPr>
          <p:cNvPr id="4" name="Picture 3">
            <a:extLst>
              <a:ext uri="{FF2B5EF4-FFF2-40B4-BE49-F238E27FC236}">
                <a16:creationId xmlns:a16="http://schemas.microsoft.com/office/drawing/2014/main" id="{CF67CB79-E85B-BB99-15C9-1FB84E5F2F63}"/>
              </a:ext>
            </a:extLst>
          </p:cNvPr>
          <p:cNvPicPr>
            <a:picLocks noChangeAspect="1"/>
          </p:cNvPicPr>
          <p:nvPr/>
        </p:nvPicPr>
        <p:blipFill>
          <a:blip r:embed="rId5">
            <a:extLst>
              <a:ext uri="{28A0092B-C50C-407E-A947-70E740481C1C}">
                <a14:useLocalDpi xmlns:a14="http://schemas.microsoft.com/office/drawing/2010/main" val="0"/>
              </a:ext>
            </a:extLst>
          </a:blip>
          <a:srcRect l="8385" t="13990" r="12640" b="3473"/>
          <a:stretch>
            <a:fillRect/>
          </a:stretch>
        </p:blipFill>
        <p:spPr>
          <a:xfrm>
            <a:off x="4434649" y="1718918"/>
            <a:ext cx="3295211" cy="2869833"/>
          </a:xfrm>
          <a:prstGeom prst="rect">
            <a:avLst/>
          </a:prstGeom>
        </p:spPr>
      </p:pic>
      <p:sp>
        <p:nvSpPr>
          <p:cNvPr id="14" name="Text 12">
            <a:extLst>
              <a:ext uri="{FF2B5EF4-FFF2-40B4-BE49-F238E27FC236}">
                <a16:creationId xmlns:a16="http://schemas.microsoft.com/office/drawing/2014/main" id="{2EB4B058-C921-6388-808F-A414C6F3ACE1}"/>
              </a:ext>
            </a:extLst>
          </p:cNvPr>
          <p:cNvSpPr/>
          <p:nvPr/>
        </p:nvSpPr>
        <p:spPr>
          <a:xfrm>
            <a:off x="4438294" y="4618472"/>
            <a:ext cx="3315106" cy="1814563"/>
          </a:xfrm>
          <a:prstGeom prst="rect">
            <a:avLst/>
          </a:prstGeom>
          <a:solidFill>
            <a:srgbClr val="C2E3E8"/>
          </a:solidFill>
          <a:ln w="28575">
            <a:solidFill>
              <a:schemeClr val="tx1"/>
            </a:solidFill>
          </a:ln>
        </p:spPr>
        <p:txBody>
          <a:bodyPr wrap="square" rtlCol="0" anchor="ctr">
            <a:normAutofit fontScale="92500"/>
          </a:bodyPr>
          <a:lstStyle/>
          <a:p>
            <a:pPr marL="0" indent="0" algn="ctr">
              <a:buNone/>
            </a:pP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Each surface area is assigned, normal direction, reflectivity, absorptivity, emissivity, and thermal reradiation. </a:t>
            </a:r>
            <a:br>
              <a:rPr lang="en-US" dirty="0">
                <a:solidFill>
                  <a:schemeClr val="tx1">
                    <a:lumMod val="95000"/>
                    <a:lumOff val="5000"/>
                  </a:schemeClr>
                </a:solidFill>
                <a:latin typeface="Raleway" pitchFamily="2" charset="0"/>
                <a:ea typeface="Aptos" pitchFamily="34" charset="-122"/>
                <a:cs typeface="Times New Roman" panose="02020603050405020304" pitchFamily="18" charset="0"/>
              </a:rPr>
            </a:b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Forces and torques are summed per surface.</a:t>
            </a:r>
            <a:endParaRPr lang="en-US" dirty="0">
              <a:solidFill>
                <a:schemeClr val="tx1">
                  <a:lumMod val="95000"/>
                  <a:lumOff val="5000"/>
                </a:schemeClr>
              </a:solidFill>
              <a:latin typeface="Raleway" pitchFamily="2" charset="0"/>
              <a:cs typeface="Times New Roman" panose="02020603050405020304" pitchFamily="18" charset="0"/>
            </a:endParaRPr>
          </a:p>
        </p:txBody>
      </p:sp>
      <p:pic>
        <p:nvPicPr>
          <p:cNvPr id="19" name="Picture 2">
            <a:extLst>
              <a:ext uri="{FF2B5EF4-FFF2-40B4-BE49-F238E27FC236}">
                <a16:creationId xmlns:a16="http://schemas.microsoft.com/office/drawing/2014/main" id="{73E8BDA0-9D84-038E-E961-F75DCE36C8C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600" r="58622" b="62755"/>
          <a:stretch>
            <a:fillRect/>
          </a:stretch>
        </p:blipFill>
        <p:spPr bwMode="auto">
          <a:xfrm>
            <a:off x="8650361" y="3826127"/>
            <a:ext cx="1036437" cy="47013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530647E6-E841-DD2D-A38B-B00C57442D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420" t="68706" r="37472" b="-7109"/>
          <a:stretch>
            <a:fillRect/>
          </a:stretch>
        </p:blipFill>
        <p:spPr bwMode="auto">
          <a:xfrm>
            <a:off x="10543664" y="3890560"/>
            <a:ext cx="699359" cy="470134"/>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272EC403-F6C7-03E0-3F27-369802C5D5E8}"/>
              </a:ext>
            </a:extLst>
          </p:cNvPr>
          <p:cNvSpPr txBox="1"/>
          <p:nvPr/>
        </p:nvSpPr>
        <p:spPr>
          <a:xfrm>
            <a:off x="7883088" y="2754776"/>
            <a:ext cx="4058146"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Gravitational force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and torque</a:t>
            </a:r>
            <a:endParaRPr lang="en-CA" sz="2400" b="1" dirty="0">
              <a:latin typeface="Raleway" pitchFamily="2" charset="0"/>
            </a:endParaRPr>
          </a:p>
        </p:txBody>
      </p:sp>
      <p:sp>
        <p:nvSpPr>
          <p:cNvPr id="41" name="TextBox 40">
            <a:extLst>
              <a:ext uri="{FF2B5EF4-FFF2-40B4-BE49-F238E27FC236}">
                <a16:creationId xmlns:a16="http://schemas.microsoft.com/office/drawing/2014/main" id="{46A56C79-6F87-DE95-7C2A-7FC7BDF1873A}"/>
              </a:ext>
            </a:extLst>
          </p:cNvPr>
          <p:cNvSpPr txBox="1"/>
          <p:nvPr/>
        </p:nvSpPr>
        <p:spPr>
          <a:xfrm>
            <a:off x="273299" y="2817553"/>
            <a:ext cx="4004237"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Solar radiation force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and torque</a:t>
            </a:r>
            <a:endParaRPr lang="en-CA" sz="2400" b="1" dirty="0">
              <a:latin typeface="Raleway" pitchFamily="2" charset="0"/>
            </a:endParaRPr>
          </a:p>
        </p:txBody>
      </p:sp>
      <p:pic>
        <p:nvPicPr>
          <p:cNvPr id="42" name="Picture 2">
            <a:extLst>
              <a:ext uri="{FF2B5EF4-FFF2-40B4-BE49-F238E27FC236}">
                <a16:creationId xmlns:a16="http://schemas.microsoft.com/office/drawing/2014/main" id="{836B969E-790E-F671-3F10-6051B6D89E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447" t="-5126" r="45557" b="57585"/>
          <a:stretch>
            <a:fillRect/>
          </a:stretch>
        </p:blipFill>
        <p:spPr bwMode="auto">
          <a:xfrm>
            <a:off x="846179" y="3898723"/>
            <a:ext cx="971913" cy="54907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3761ACF2-97FB-90DA-9386-696E667458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348" t="65551" r="24774" b="1512"/>
          <a:stretch>
            <a:fillRect/>
          </a:stretch>
        </p:blipFill>
        <p:spPr bwMode="auto">
          <a:xfrm>
            <a:off x="2413505" y="3967431"/>
            <a:ext cx="1037887" cy="41166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DD46B3A-7101-5A92-A072-FB5D51527F61}"/>
              </a:ext>
            </a:extLst>
          </p:cNvPr>
          <p:cNvSpPr>
            <a:spLocks noGrp="1"/>
          </p:cNvSpPr>
          <p:nvPr>
            <p:ph type="sldNum" sz="quarter" idx="12"/>
          </p:nvPr>
        </p:nvSpPr>
        <p:spPr>
          <a:xfrm>
            <a:off x="9448495" y="6472850"/>
            <a:ext cx="2743200" cy="365125"/>
          </a:xfrm>
        </p:spPr>
        <p:txBody>
          <a:bodyPr/>
          <a:lstStyle/>
          <a:p>
            <a:r>
              <a:rPr lang="en-US" sz="1600" dirty="0"/>
              <a:t>10</a:t>
            </a:r>
            <a:endParaRPr lang="en-CA" sz="1600" dirty="0"/>
          </a:p>
        </p:txBody>
      </p:sp>
      <p:sp>
        <p:nvSpPr>
          <p:cNvPr id="6" name="Shape 1">
            <a:extLst>
              <a:ext uri="{FF2B5EF4-FFF2-40B4-BE49-F238E27FC236}">
                <a16:creationId xmlns:a16="http://schemas.microsoft.com/office/drawing/2014/main" id="{90574B3B-AAF9-8C43-2100-AF67338D8A2E}"/>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9" name="TextBox 8">
            <a:extLst>
              <a:ext uri="{FF2B5EF4-FFF2-40B4-BE49-F238E27FC236}">
                <a16:creationId xmlns:a16="http://schemas.microsoft.com/office/drawing/2014/main" id="{0FFC00E0-26A8-07BA-5C43-FBF9D92AE2DF}"/>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1" name="TextBox 10">
            <a:extLst>
              <a:ext uri="{FF2B5EF4-FFF2-40B4-BE49-F238E27FC236}">
                <a16:creationId xmlns:a16="http://schemas.microsoft.com/office/drawing/2014/main" id="{13D8026A-A987-EE30-3466-F619F349BA3A}"/>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3" name="TextBox 12">
            <a:extLst>
              <a:ext uri="{FF2B5EF4-FFF2-40B4-BE49-F238E27FC236}">
                <a16:creationId xmlns:a16="http://schemas.microsoft.com/office/drawing/2014/main" id="{5021129F-29F2-3FE2-0B69-802A5ACA7515}"/>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9" name="TextBox 28">
            <a:extLst>
              <a:ext uri="{FF2B5EF4-FFF2-40B4-BE49-F238E27FC236}">
                <a16:creationId xmlns:a16="http://schemas.microsoft.com/office/drawing/2014/main" id="{A5A5CF04-D9C3-D0CE-05D5-CBC0A8D09C54}"/>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1" name="TextBox 30">
            <a:extLst>
              <a:ext uri="{FF2B5EF4-FFF2-40B4-BE49-F238E27FC236}">
                <a16:creationId xmlns:a16="http://schemas.microsoft.com/office/drawing/2014/main" id="{41991800-EEE2-D552-621F-76F049CF6B67}"/>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4" name="TextBox 43">
            <a:extLst>
              <a:ext uri="{FF2B5EF4-FFF2-40B4-BE49-F238E27FC236}">
                <a16:creationId xmlns:a16="http://schemas.microsoft.com/office/drawing/2014/main" id="{F044CB8E-6D31-FBF6-74CF-B0A9285AEDDB}"/>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123572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0BDDBD0D-6B2C-33C8-9254-E94E691B4F1E}"/>
            </a:ext>
          </a:extLst>
        </p:cNvPr>
        <p:cNvGrpSpPr/>
        <p:nvPr/>
      </p:nvGrpSpPr>
      <p:grpSpPr>
        <a:xfrm>
          <a:off x="0" y="0"/>
          <a:ext cx="0" cy="0"/>
          <a:chOff x="0" y="0"/>
          <a:chExt cx="0" cy="0"/>
        </a:xfrm>
      </p:grpSpPr>
      <p:pic>
        <p:nvPicPr>
          <p:cNvPr id="2" name="Google Shape;57;p13">
            <a:extLst>
              <a:ext uri="{FF2B5EF4-FFF2-40B4-BE49-F238E27FC236}">
                <a16:creationId xmlns:a16="http://schemas.microsoft.com/office/drawing/2014/main" id="{B15F15F1-71DE-2E4C-C1E0-1FD9B60A0EE0}"/>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3074" name="Picture 2">
            <a:extLst>
              <a:ext uri="{FF2B5EF4-FFF2-40B4-BE49-F238E27FC236}">
                <a16:creationId xmlns:a16="http://schemas.microsoft.com/office/drawing/2014/main" id="{E79318F7-5E52-B194-158F-F7A1923C3D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7147" y="989341"/>
            <a:ext cx="6546780" cy="69985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F1540E7E-A319-98B0-C8D0-0EDCAC87150F}"/>
              </a:ext>
            </a:extLst>
          </p:cNvPr>
          <p:cNvSpPr/>
          <p:nvPr/>
        </p:nvSpPr>
        <p:spPr>
          <a:xfrm>
            <a:off x="4702146" y="942578"/>
            <a:ext cx="574646" cy="32717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6" name="Rectangle 15">
            <a:extLst>
              <a:ext uri="{FF2B5EF4-FFF2-40B4-BE49-F238E27FC236}">
                <a16:creationId xmlns:a16="http://schemas.microsoft.com/office/drawing/2014/main" id="{28F4400E-CA77-4737-94CE-B4E4DF17899A}"/>
              </a:ext>
            </a:extLst>
          </p:cNvPr>
          <p:cNvSpPr/>
          <p:nvPr/>
        </p:nvSpPr>
        <p:spPr>
          <a:xfrm>
            <a:off x="7883088" y="2723745"/>
            <a:ext cx="4058146" cy="1724057"/>
          </a:xfrm>
          <a:prstGeom prst="rect">
            <a:avLst/>
          </a:prstGeom>
          <a:solidFill>
            <a:srgbClr val="C2E3E8"/>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7" name="Rectangle 16">
            <a:extLst>
              <a:ext uri="{FF2B5EF4-FFF2-40B4-BE49-F238E27FC236}">
                <a16:creationId xmlns:a16="http://schemas.microsoft.com/office/drawing/2014/main" id="{2D8595E8-41FA-BC89-2176-B1A37EE98948}"/>
              </a:ext>
            </a:extLst>
          </p:cNvPr>
          <p:cNvSpPr/>
          <p:nvPr/>
        </p:nvSpPr>
        <p:spPr>
          <a:xfrm>
            <a:off x="6242924" y="1450112"/>
            <a:ext cx="443218" cy="2390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8" name="Rectangle 17">
            <a:extLst>
              <a:ext uri="{FF2B5EF4-FFF2-40B4-BE49-F238E27FC236}">
                <a16:creationId xmlns:a16="http://schemas.microsoft.com/office/drawing/2014/main" id="{9D0D89F1-DAB3-EA73-F1DE-85CED71EE937}"/>
              </a:ext>
            </a:extLst>
          </p:cNvPr>
          <p:cNvSpPr/>
          <p:nvPr/>
        </p:nvSpPr>
        <p:spPr>
          <a:xfrm>
            <a:off x="5553214" y="942578"/>
            <a:ext cx="574646" cy="327170"/>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0" name="Rectangle 19">
            <a:extLst>
              <a:ext uri="{FF2B5EF4-FFF2-40B4-BE49-F238E27FC236}">
                <a16:creationId xmlns:a16="http://schemas.microsoft.com/office/drawing/2014/main" id="{5448E8F1-3AA4-C1D8-5309-C283E156263E}"/>
              </a:ext>
            </a:extLst>
          </p:cNvPr>
          <p:cNvSpPr/>
          <p:nvPr/>
        </p:nvSpPr>
        <p:spPr>
          <a:xfrm>
            <a:off x="250766" y="2795352"/>
            <a:ext cx="4049301" cy="1692873"/>
          </a:xfrm>
          <a:prstGeom prst="rect">
            <a:avLst/>
          </a:prstGeom>
          <a:solidFill>
            <a:srgbClr val="C2E3E8"/>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1" name="Rectangle 20">
            <a:extLst>
              <a:ext uri="{FF2B5EF4-FFF2-40B4-BE49-F238E27FC236}">
                <a16:creationId xmlns:a16="http://schemas.microsoft.com/office/drawing/2014/main" id="{CB181E51-1463-6952-BFFA-7EE64085A732}"/>
              </a:ext>
            </a:extLst>
          </p:cNvPr>
          <p:cNvSpPr/>
          <p:nvPr/>
        </p:nvSpPr>
        <p:spPr>
          <a:xfrm>
            <a:off x="250766" y="4618472"/>
            <a:ext cx="4049300" cy="1814563"/>
          </a:xfrm>
          <a:prstGeom prst="rect">
            <a:avLst/>
          </a:prstGeom>
          <a:solidFill>
            <a:srgbClr val="C2E3E8"/>
          </a:solid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2" name="Rectangle 21">
            <a:extLst>
              <a:ext uri="{FF2B5EF4-FFF2-40B4-BE49-F238E27FC236}">
                <a16:creationId xmlns:a16="http://schemas.microsoft.com/office/drawing/2014/main" id="{6E660F24-2445-9AD3-C5BE-D76A9A5F307D}"/>
              </a:ext>
            </a:extLst>
          </p:cNvPr>
          <p:cNvSpPr/>
          <p:nvPr/>
        </p:nvSpPr>
        <p:spPr>
          <a:xfrm>
            <a:off x="6353020" y="938383"/>
            <a:ext cx="412818" cy="327170"/>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3" name="Rectangle 22">
            <a:extLst>
              <a:ext uri="{FF2B5EF4-FFF2-40B4-BE49-F238E27FC236}">
                <a16:creationId xmlns:a16="http://schemas.microsoft.com/office/drawing/2014/main" id="{3826F867-AEDB-29B5-E690-072664D2EA0D}"/>
              </a:ext>
            </a:extLst>
          </p:cNvPr>
          <p:cNvSpPr/>
          <p:nvPr/>
        </p:nvSpPr>
        <p:spPr>
          <a:xfrm>
            <a:off x="6902770" y="1450112"/>
            <a:ext cx="574646" cy="23908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4" name="Rectangle 23">
            <a:extLst>
              <a:ext uri="{FF2B5EF4-FFF2-40B4-BE49-F238E27FC236}">
                <a16:creationId xmlns:a16="http://schemas.microsoft.com/office/drawing/2014/main" id="{B87F7780-931E-048F-9E17-E2182743DE5D}"/>
              </a:ext>
            </a:extLst>
          </p:cNvPr>
          <p:cNvSpPr/>
          <p:nvPr/>
        </p:nvSpPr>
        <p:spPr>
          <a:xfrm>
            <a:off x="7734407" y="1455584"/>
            <a:ext cx="412818" cy="233614"/>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pic>
        <p:nvPicPr>
          <p:cNvPr id="4" name="Picture 3">
            <a:extLst>
              <a:ext uri="{FF2B5EF4-FFF2-40B4-BE49-F238E27FC236}">
                <a16:creationId xmlns:a16="http://schemas.microsoft.com/office/drawing/2014/main" id="{B56896C8-6EDB-722D-9CFF-C01C3BE5715D}"/>
              </a:ext>
            </a:extLst>
          </p:cNvPr>
          <p:cNvPicPr>
            <a:picLocks noChangeAspect="1"/>
          </p:cNvPicPr>
          <p:nvPr/>
        </p:nvPicPr>
        <p:blipFill>
          <a:blip r:embed="rId5">
            <a:extLst>
              <a:ext uri="{28A0092B-C50C-407E-A947-70E740481C1C}">
                <a14:useLocalDpi xmlns:a14="http://schemas.microsoft.com/office/drawing/2010/main" val="0"/>
              </a:ext>
            </a:extLst>
          </a:blip>
          <a:srcRect l="8385" t="13990" r="12640" b="3473"/>
          <a:stretch>
            <a:fillRect/>
          </a:stretch>
        </p:blipFill>
        <p:spPr>
          <a:xfrm>
            <a:off x="4434649" y="1718918"/>
            <a:ext cx="3295211" cy="2869833"/>
          </a:xfrm>
          <a:prstGeom prst="rect">
            <a:avLst/>
          </a:prstGeom>
        </p:spPr>
      </p:pic>
      <p:sp>
        <p:nvSpPr>
          <p:cNvPr id="14" name="Text 12">
            <a:extLst>
              <a:ext uri="{FF2B5EF4-FFF2-40B4-BE49-F238E27FC236}">
                <a16:creationId xmlns:a16="http://schemas.microsoft.com/office/drawing/2014/main" id="{38D62519-13FC-9141-55B9-80FB7A396DE6}"/>
              </a:ext>
            </a:extLst>
          </p:cNvPr>
          <p:cNvSpPr/>
          <p:nvPr/>
        </p:nvSpPr>
        <p:spPr>
          <a:xfrm>
            <a:off x="4438294" y="4618472"/>
            <a:ext cx="3315106" cy="1814563"/>
          </a:xfrm>
          <a:prstGeom prst="rect">
            <a:avLst/>
          </a:prstGeom>
          <a:solidFill>
            <a:srgbClr val="C2E3E8"/>
          </a:solidFill>
          <a:ln w="28575">
            <a:solidFill>
              <a:schemeClr val="tx1"/>
            </a:solidFill>
          </a:ln>
        </p:spPr>
        <p:txBody>
          <a:bodyPr wrap="square" rtlCol="0" anchor="ctr">
            <a:normAutofit fontScale="92500"/>
          </a:bodyPr>
          <a:lstStyle/>
          <a:p>
            <a:pPr marL="0" indent="0" algn="ctr">
              <a:buNone/>
            </a:pP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Each surface area is assigned, normal direction, reflectivity, absorptivity, emissivity, and thermal reradiation. </a:t>
            </a:r>
            <a:br>
              <a:rPr lang="en-US" dirty="0">
                <a:solidFill>
                  <a:schemeClr val="tx1">
                    <a:lumMod val="95000"/>
                    <a:lumOff val="5000"/>
                  </a:schemeClr>
                </a:solidFill>
                <a:latin typeface="Raleway" pitchFamily="2" charset="0"/>
                <a:ea typeface="Aptos" pitchFamily="34" charset="-122"/>
                <a:cs typeface="Times New Roman" panose="02020603050405020304" pitchFamily="18" charset="0"/>
              </a:rPr>
            </a:b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Forces and torques are summed per surface.</a:t>
            </a:r>
            <a:endParaRPr lang="en-US" dirty="0">
              <a:solidFill>
                <a:schemeClr val="tx1">
                  <a:lumMod val="95000"/>
                  <a:lumOff val="5000"/>
                </a:schemeClr>
              </a:solidFill>
              <a:latin typeface="Raleway" pitchFamily="2" charset="0"/>
              <a:cs typeface="Times New Roman" panose="02020603050405020304" pitchFamily="18" charset="0"/>
            </a:endParaRPr>
          </a:p>
        </p:txBody>
      </p:sp>
      <p:pic>
        <p:nvPicPr>
          <p:cNvPr id="19" name="Picture 2">
            <a:extLst>
              <a:ext uri="{FF2B5EF4-FFF2-40B4-BE49-F238E27FC236}">
                <a16:creationId xmlns:a16="http://schemas.microsoft.com/office/drawing/2014/main" id="{EC956C64-4D95-8861-20EA-2C5E0F8BC8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600" r="58622" b="62755"/>
          <a:stretch>
            <a:fillRect/>
          </a:stretch>
        </p:blipFill>
        <p:spPr bwMode="auto">
          <a:xfrm>
            <a:off x="8650361" y="3826127"/>
            <a:ext cx="1036437" cy="47013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FEDD7644-27C9-BCBF-FE08-5E7B6B4358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420" t="68706" r="37472" b="-7109"/>
          <a:stretch>
            <a:fillRect/>
          </a:stretch>
        </p:blipFill>
        <p:spPr bwMode="auto">
          <a:xfrm>
            <a:off x="10543664" y="3890560"/>
            <a:ext cx="699359" cy="470134"/>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5AEB4C1D-3584-1043-06D6-F22D72373779}"/>
              </a:ext>
            </a:extLst>
          </p:cNvPr>
          <p:cNvSpPr txBox="1"/>
          <p:nvPr/>
        </p:nvSpPr>
        <p:spPr>
          <a:xfrm>
            <a:off x="7883088" y="2754776"/>
            <a:ext cx="4058146"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Gravitational force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and torque</a:t>
            </a:r>
            <a:endParaRPr lang="en-CA" sz="2400" b="1" dirty="0">
              <a:latin typeface="Raleway" pitchFamily="2" charset="0"/>
            </a:endParaRPr>
          </a:p>
        </p:txBody>
      </p:sp>
      <p:sp>
        <p:nvSpPr>
          <p:cNvPr id="38" name="TextBox 37">
            <a:extLst>
              <a:ext uri="{FF2B5EF4-FFF2-40B4-BE49-F238E27FC236}">
                <a16:creationId xmlns:a16="http://schemas.microsoft.com/office/drawing/2014/main" id="{8F13AB00-2ABC-5478-76D0-31829170A3CA}"/>
              </a:ext>
            </a:extLst>
          </p:cNvPr>
          <p:cNvSpPr txBox="1"/>
          <p:nvPr/>
        </p:nvSpPr>
        <p:spPr>
          <a:xfrm>
            <a:off x="251072" y="4625355"/>
            <a:ext cx="4048994"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Thermal reradiation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force and torque </a:t>
            </a:r>
            <a:endParaRPr lang="en-CA" sz="2400" b="1" dirty="0">
              <a:latin typeface="Raleway" pitchFamily="2" charset="0"/>
            </a:endParaRPr>
          </a:p>
        </p:txBody>
      </p:sp>
      <p:pic>
        <p:nvPicPr>
          <p:cNvPr id="39" name="Picture 2">
            <a:extLst>
              <a:ext uri="{FF2B5EF4-FFF2-40B4-BE49-F238E27FC236}">
                <a16:creationId xmlns:a16="http://schemas.microsoft.com/office/drawing/2014/main" id="{C33624D4-B2E4-03CD-F1FF-EF982E0A09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467" t="-5028" r="35763" b="56319"/>
          <a:stretch>
            <a:fillRect/>
          </a:stretch>
        </p:blipFill>
        <p:spPr bwMode="auto">
          <a:xfrm>
            <a:off x="846178" y="5480657"/>
            <a:ext cx="883127" cy="64244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84F329BC-2F47-C56B-A340-3D025D9D8FC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8871" t="65838" r="14859" b="-2636"/>
          <a:stretch>
            <a:fillRect/>
          </a:stretch>
        </p:blipFill>
        <p:spPr bwMode="auto">
          <a:xfrm>
            <a:off x="2324717" y="5526041"/>
            <a:ext cx="883127" cy="524034"/>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97C84995-5BDC-FB4E-D409-6758459CCFBA}"/>
              </a:ext>
            </a:extLst>
          </p:cNvPr>
          <p:cNvSpPr txBox="1"/>
          <p:nvPr/>
        </p:nvSpPr>
        <p:spPr>
          <a:xfrm>
            <a:off x="273299" y="2817553"/>
            <a:ext cx="4004237"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Solar radiation force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and torque</a:t>
            </a:r>
            <a:endParaRPr lang="en-CA" sz="2400" b="1" dirty="0">
              <a:latin typeface="Raleway" pitchFamily="2" charset="0"/>
            </a:endParaRPr>
          </a:p>
        </p:txBody>
      </p:sp>
      <p:pic>
        <p:nvPicPr>
          <p:cNvPr id="42" name="Picture 2">
            <a:extLst>
              <a:ext uri="{FF2B5EF4-FFF2-40B4-BE49-F238E27FC236}">
                <a16:creationId xmlns:a16="http://schemas.microsoft.com/office/drawing/2014/main" id="{ABF996E5-FE7A-6D14-E343-9F8763F226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447" t="-5126" r="45557" b="57585"/>
          <a:stretch>
            <a:fillRect/>
          </a:stretch>
        </p:blipFill>
        <p:spPr bwMode="auto">
          <a:xfrm>
            <a:off x="846179" y="3898723"/>
            <a:ext cx="971913" cy="54907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06428892-5F34-98C2-052D-BC986DDF32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348" t="65551" r="24774" b="1512"/>
          <a:stretch>
            <a:fillRect/>
          </a:stretch>
        </p:blipFill>
        <p:spPr bwMode="auto">
          <a:xfrm>
            <a:off x="2413505" y="3967431"/>
            <a:ext cx="1037887" cy="41166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7BC892C6-7FBC-D9C8-0C60-35B2ACA8DBB1}"/>
              </a:ext>
            </a:extLst>
          </p:cNvPr>
          <p:cNvSpPr>
            <a:spLocks noGrp="1"/>
          </p:cNvSpPr>
          <p:nvPr>
            <p:ph type="sldNum" sz="quarter" idx="12"/>
          </p:nvPr>
        </p:nvSpPr>
        <p:spPr>
          <a:xfrm>
            <a:off x="9448495" y="6472850"/>
            <a:ext cx="2743200" cy="365125"/>
          </a:xfrm>
        </p:spPr>
        <p:txBody>
          <a:bodyPr/>
          <a:lstStyle/>
          <a:p>
            <a:r>
              <a:rPr lang="en-US" sz="1600" dirty="0"/>
              <a:t>10</a:t>
            </a:r>
            <a:endParaRPr lang="en-CA" sz="1600" dirty="0"/>
          </a:p>
        </p:txBody>
      </p:sp>
      <p:sp>
        <p:nvSpPr>
          <p:cNvPr id="6" name="Shape 1">
            <a:extLst>
              <a:ext uri="{FF2B5EF4-FFF2-40B4-BE49-F238E27FC236}">
                <a16:creationId xmlns:a16="http://schemas.microsoft.com/office/drawing/2014/main" id="{8CDDE3AA-1183-8B69-29AC-6081058CD78C}"/>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9" name="TextBox 8">
            <a:extLst>
              <a:ext uri="{FF2B5EF4-FFF2-40B4-BE49-F238E27FC236}">
                <a16:creationId xmlns:a16="http://schemas.microsoft.com/office/drawing/2014/main" id="{1EC7AB0B-DADA-EE68-5E55-D82B97EEEE8D}"/>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1" name="TextBox 10">
            <a:extLst>
              <a:ext uri="{FF2B5EF4-FFF2-40B4-BE49-F238E27FC236}">
                <a16:creationId xmlns:a16="http://schemas.microsoft.com/office/drawing/2014/main" id="{7E3D69FE-D45B-39CF-E70A-53D5199AB965}"/>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3" name="TextBox 12">
            <a:extLst>
              <a:ext uri="{FF2B5EF4-FFF2-40B4-BE49-F238E27FC236}">
                <a16:creationId xmlns:a16="http://schemas.microsoft.com/office/drawing/2014/main" id="{1B172209-7930-016C-DE71-AE3467B3445C}"/>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9" name="TextBox 28">
            <a:extLst>
              <a:ext uri="{FF2B5EF4-FFF2-40B4-BE49-F238E27FC236}">
                <a16:creationId xmlns:a16="http://schemas.microsoft.com/office/drawing/2014/main" id="{5C62FA47-580E-F649-4923-CF2167E5CB09}"/>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1" name="TextBox 30">
            <a:extLst>
              <a:ext uri="{FF2B5EF4-FFF2-40B4-BE49-F238E27FC236}">
                <a16:creationId xmlns:a16="http://schemas.microsoft.com/office/drawing/2014/main" id="{C2C15510-8C37-B924-7262-95F88D96982F}"/>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4" name="TextBox 43">
            <a:extLst>
              <a:ext uri="{FF2B5EF4-FFF2-40B4-BE49-F238E27FC236}">
                <a16:creationId xmlns:a16="http://schemas.microsoft.com/office/drawing/2014/main" id="{0CC0C7CF-6FCE-0279-546C-1913F1BD4B97}"/>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264703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A5E58BD3-00AD-F13B-B944-3FD2F83D2BB7}"/>
            </a:ext>
          </a:extLst>
        </p:cNvPr>
        <p:cNvGrpSpPr/>
        <p:nvPr/>
      </p:nvGrpSpPr>
      <p:grpSpPr>
        <a:xfrm>
          <a:off x="0" y="0"/>
          <a:ext cx="0" cy="0"/>
          <a:chOff x="0" y="0"/>
          <a:chExt cx="0" cy="0"/>
        </a:xfrm>
      </p:grpSpPr>
      <p:pic>
        <p:nvPicPr>
          <p:cNvPr id="2" name="Google Shape;57;p13">
            <a:extLst>
              <a:ext uri="{FF2B5EF4-FFF2-40B4-BE49-F238E27FC236}">
                <a16:creationId xmlns:a16="http://schemas.microsoft.com/office/drawing/2014/main" id="{05E98CF4-CEF0-11EC-C0AA-790E998617AF}"/>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3074" name="Picture 2">
            <a:extLst>
              <a:ext uri="{FF2B5EF4-FFF2-40B4-BE49-F238E27FC236}">
                <a16:creationId xmlns:a16="http://schemas.microsoft.com/office/drawing/2014/main" id="{AF86D34C-7D8D-CC65-6E51-7B7BEDB5EA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7147" y="989341"/>
            <a:ext cx="6546780" cy="69985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9C09460B-2155-C0C4-3173-5DC656ED4856}"/>
              </a:ext>
            </a:extLst>
          </p:cNvPr>
          <p:cNvSpPr/>
          <p:nvPr/>
        </p:nvSpPr>
        <p:spPr>
          <a:xfrm>
            <a:off x="4702146" y="942578"/>
            <a:ext cx="574646" cy="32717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6" name="Rectangle 15">
            <a:extLst>
              <a:ext uri="{FF2B5EF4-FFF2-40B4-BE49-F238E27FC236}">
                <a16:creationId xmlns:a16="http://schemas.microsoft.com/office/drawing/2014/main" id="{E7FE51E7-68B6-5F71-020C-12EFDC054A86}"/>
              </a:ext>
            </a:extLst>
          </p:cNvPr>
          <p:cNvSpPr/>
          <p:nvPr/>
        </p:nvSpPr>
        <p:spPr>
          <a:xfrm>
            <a:off x="7883088" y="2723745"/>
            <a:ext cx="4058146" cy="1724057"/>
          </a:xfrm>
          <a:prstGeom prst="rect">
            <a:avLst/>
          </a:prstGeom>
          <a:solidFill>
            <a:srgbClr val="C2E3E8"/>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7" name="Rectangle 16">
            <a:extLst>
              <a:ext uri="{FF2B5EF4-FFF2-40B4-BE49-F238E27FC236}">
                <a16:creationId xmlns:a16="http://schemas.microsoft.com/office/drawing/2014/main" id="{B2B30F41-D4F1-E78B-B787-D816357E7E57}"/>
              </a:ext>
            </a:extLst>
          </p:cNvPr>
          <p:cNvSpPr/>
          <p:nvPr/>
        </p:nvSpPr>
        <p:spPr>
          <a:xfrm>
            <a:off x="6242924" y="1450112"/>
            <a:ext cx="443218" cy="2390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8" name="Rectangle 17">
            <a:extLst>
              <a:ext uri="{FF2B5EF4-FFF2-40B4-BE49-F238E27FC236}">
                <a16:creationId xmlns:a16="http://schemas.microsoft.com/office/drawing/2014/main" id="{A5A1C8B9-53A3-C25C-8F0B-AA055023B58B}"/>
              </a:ext>
            </a:extLst>
          </p:cNvPr>
          <p:cNvSpPr/>
          <p:nvPr/>
        </p:nvSpPr>
        <p:spPr>
          <a:xfrm>
            <a:off x="5553214" y="942578"/>
            <a:ext cx="574646" cy="327170"/>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0" name="Rectangle 19">
            <a:extLst>
              <a:ext uri="{FF2B5EF4-FFF2-40B4-BE49-F238E27FC236}">
                <a16:creationId xmlns:a16="http://schemas.microsoft.com/office/drawing/2014/main" id="{C39C4CE7-4DE3-633D-33E4-905489B17FA1}"/>
              </a:ext>
            </a:extLst>
          </p:cNvPr>
          <p:cNvSpPr/>
          <p:nvPr/>
        </p:nvSpPr>
        <p:spPr>
          <a:xfrm>
            <a:off x="250766" y="2795352"/>
            <a:ext cx="4049301" cy="1692873"/>
          </a:xfrm>
          <a:prstGeom prst="rect">
            <a:avLst/>
          </a:prstGeom>
          <a:solidFill>
            <a:srgbClr val="C2E3E8"/>
          </a:solid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1" name="Rectangle 20">
            <a:extLst>
              <a:ext uri="{FF2B5EF4-FFF2-40B4-BE49-F238E27FC236}">
                <a16:creationId xmlns:a16="http://schemas.microsoft.com/office/drawing/2014/main" id="{C592CCCD-CEB4-9C81-8AF9-B8E2F14BB54D}"/>
              </a:ext>
            </a:extLst>
          </p:cNvPr>
          <p:cNvSpPr/>
          <p:nvPr/>
        </p:nvSpPr>
        <p:spPr>
          <a:xfrm>
            <a:off x="250766" y="4618472"/>
            <a:ext cx="4049300" cy="1814563"/>
          </a:xfrm>
          <a:prstGeom prst="rect">
            <a:avLst/>
          </a:prstGeom>
          <a:solidFill>
            <a:srgbClr val="C2E3E8"/>
          </a:solid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2" name="Rectangle 21">
            <a:extLst>
              <a:ext uri="{FF2B5EF4-FFF2-40B4-BE49-F238E27FC236}">
                <a16:creationId xmlns:a16="http://schemas.microsoft.com/office/drawing/2014/main" id="{630447AA-C3E8-696B-7690-D70367AC4FC1}"/>
              </a:ext>
            </a:extLst>
          </p:cNvPr>
          <p:cNvSpPr/>
          <p:nvPr/>
        </p:nvSpPr>
        <p:spPr>
          <a:xfrm>
            <a:off x="6353020" y="938383"/>
            <a:ext cx="412818" cy="327170"/>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3" name="Rectangle 22">
            <a:extLst>
              <a:ext uri="{FF2B5EF4-FFF2-40B4-BE49-F238E27FC236}">
                <a16:creationId xmlns:a16="http://schemas.microsoft.com/office/drawing/2014/main" id="{615F9FCB-4412-FDCE-5352-2B48CBDFA698}"/>
              </a:ext>
            </a:extLst>
          </p:cNvPr>
          <p:cNvSpPr/>
          <p:nvPr/>
        </p:nvSpPr>
        <p:spPr>
          <a:xfrm>
            <a:off x="6902770" y="1450112"/>
            <a:ext cx="574646" cy="23908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4" name="Rectangle 23">
            <a:extLst>
              <a:ext uri="{FF2B5EF4-FFF2-40B4-BE49-F238E27FC236}">
                <a16:creationId xmlns:a16="http://schemas.microsoft.com/office/drawing/2014/main" id="{B185557C-5ADC-DE2B-F4F6-510783281A17}"/>
              </a:ext>
            </a:extLst>
          </p:cNvPr>
          <p:cNvSpPr/>
          <p:nvPr/>
        </p:nvSpPr>
        <p:spPr>
          <a:xfrm>
            <a:off x="7734407" y="1455584"/>
            <a:ext cx="412818" cy="233614"/>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5" name="Rectangle 24">
            <a:extLst>
              <a:ext uri="{FF2B5EF4-FFF2-40B4-BE49-F238E27FC236}">
                <a16:creationId xmlns:a16="http://schemas.microsoft.com/office/drawing/2014/main" id="{6C7B3B7D-2969-550D-3F49-95D87542E78D}"/>
              </a:ext>
            </a:extLst>
          </p:cNvPr>
          <p:cNvSpPr/>
          <p:nvPr/>
        </p:nvSpPr>
        <p:spPr>
          <a:xfrm>
            <a:off x="7033925" y="946303"/>
            <a:ext cx="776341" cy="327170"/>
          </a:xfrm>
          <a:prstGeom prst="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6" name="Rectangle 25">
            <a:extLst>
              <a:ext uri="{FF2B5EF4-FFF2-40B4-BE49-F238E27FC236}">
                <a16:creationId xmlns:a16="http://schemas.microsoft.com/office/drawing/2014/main" id="{ADD00C15-A2C9-8126-3F23-76470046BD3B}"/>
              </a:ext>
            </a:extLst>
          </p:cNvPr>
          <p:cNvSpPr/>
          <p:nvPr/>
        </p:nvSpPr>
        <p:spPr>
          <a:xfrm>
            <a:off x="8366469" y="1439557"/>
            <a:ext cx="776341" cy="249641"/>
          </a:xfrm>
          <a:prstGeom prst="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27" name="Rectangle 26">
            <a:extLst>
              <a:ext uri="{FF2B5EF4-FFF2-40B4-BE49-F238E27FC236}">
                <a16:creationId xmlns:a16="http://schemas.microsoft.com/office/drawing/2014/main" id="{F2001152-F23F-6F41-45CE-61EC60699AF6}"/>
              </a:ext>
            </a:extLst>
          </p:cNvPr>
          <p:cNvSpPr/>
          <p:nvPr/>
        </p:nvSpPr>
        <p:spPr>
          <a:xfrm>
            <a:off x="7873766" y="4618472"/>
            <a:ext cx="4049299" cy="1814563"/>
          </a:xfrm>
          <a:prstGeom prst="rect">
            <a:avLst/>
          </a:prstGeom>
          <a:solidFill>
            <a:srgbClr val="C2E3E8"/>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pic>
        <p:nvPicPr>
          <p:cNvPr id="4" name="Picture 3">
            <a:extLst>
              <a:ext uri="{FF2B5EF4-FFF2-40B4-BE49-F238E27FC236}">
                <a16:creationId xmlns:a16="http://schemas.microsoft.com/office/drawing/2014/main" id="{F09761E5-BAD6-9759-A455-858EBE4213C7}"/>
              </a:ext>
            </a:extLst>
          </p:cNvPr>
          <p:cNvPicPr>
            <a:picLocks noChangeAspect="1"/>
          </p:cNvPicPr>
          <p:nvPr/>
        </p:nvPicPr>
        <p:blipFill>
          <a:blip r:embed="rId5">
            <a:extLst>
              <a:ext uri="{28A0092B-C50C-407E-A947-70E740481C1C}">
                <a14:useLocalDpi xmlns:a14="http://schemas.microsoft.com/office/drawing/2010/main" val="0"/>
              </a:ext>
            </a:extLst>
          </a:blip>
          <a:srcRect l="8385" t="13990" r="12640" b="3473"/>
          <a:stretch>
            <a:fillRect/>
          </a:stretch>
        </p:blipFill>
        <p:spPr>
          <a:xfrm>
            <a:off x="4434649" y="1718918"/>
            <a:ext cx="3295211" cy="2869833"/>
          </a:xfrm>
          <a:prstGeom prst="rect">
            <a:avLst/>
          </a:prstGeom>
        </p:spPr>
      </p:pic>
      <p:sp>
        <p:nvSpPr>
          <p:cNvPr id="14" name="Text 12">
            <a:extLst>
              <a:ext uri="{FF2B5EF4-FFF2-40B4-BE49-F238E27FC236}">
                <a16:creationId xmlns:a16="http://schemas.microsoft.com/office/drawing/2014/main" id="{0F1E9C20-DF64-64F5-53BC-46F41566683E}"/>
              </a:ext>
            </a:extLst>
          </p:cNvPr>
          <p:cNvSpPr/>
          <p:nvPr/>
        </p:nvSpPr>
        <p:spPr>
          <a:xfrm>
            <a:off x="4438294" y="4618472"/>
            <a:ext cx="3315106" cy="1814563"/>
          </a:xfrm>
          <a:prstGeom prst="rect">
            <a:avLst/>
          </a:prstGeom>
          <a:solidFill>
            <a:srgbClr val="C2E3E8"/>
          </a:solidFill>
          <a:ln w="28575">
            <a:solidFill>
              <a:schemeClr val="tx1"/>
            </a:solidFill>
          </a:ln>
        </p:spPr>
        <p:txBody>
          <a:bodyPr wrap="square" rtlCol="0" anchor="ctr">
            <a:normAutofit fontScale="92500"/>
          </a:bodyPr>
          <a:lstStyle/>
          <a:p>
            <a:pPr marL="0" indent="0" algn="ctr">
              <a:buNone/>
            </a:pP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Each surface area is assigned, normal direction, reflectivity, absorptivity, emissivity, and thermal reradiation. </a:t>
            </a:r>
            <a:br>
              <a:rPr lang="en-US" dirty="0">
                <a:solidFill>
                  <a:schemeClr val="tx1">
                    <a:lumMod val="95000"/>
                    <a:lumOff val="5000"/>
                  </a:schemeClr>
                </a:solidFill>
                <a:latin typeface="Raleway" pitchFamily="2" charset="0"/>
                <a:ea typeface="Aptos" pitchFamily="34" charset="-122"/>
                <a:cs typeface="Times New Roman" panose="02020603050405020304" pitchFamily="18" charset="0"/>
              </a:rPr>
            </a:br>
            <a:r>
              <a:rPr lang="en-US" dirty="0">
                <a:solidFill>
                  <a:schemeClr val="tx1">
                    <a:lumMod val="95000"/>
                    <a:lumOff val="5000"/>
                  </a:schemeClr>
                </a:solidFill>
                <a:latin typeface="Raleway" pitchFamily="2" charset="0"/>
                <a:ea typeface="Aptos" pitchFamily="34" charset="-122"/>
                <a:cs typeface="Times New Roman" panose="02020603050405020304" pitchFamily="18" charset="0"/>
              </a:rPr>
              <a:t>Forces and torques are summed per surface.</a:t>
            </a:r>
            <a:endParaRPr lang="en-US" dirty="0">
              <a:solidFill>
                <a:schemeClr val="tx1">
                  <a:lumMod val="95000"/>
                  <a:lumOff val="5000"/>
                </a:schemeClr>
              </a:solidFill>
              <a:latin typeface="Raleway" pitchFamily="2" charset="0"/>
              <a:cs typeface="Times New Roman" panose="02020603050405020304" pitchFamily="18" charset="0"/>
            </a:endParaRPr>
          </a:p>
        </p:txBody>
      </p:sp>
      <p:pic>
        <p:nvPicPr>
          <p:cNvPr id="19" name="Picture 2">
            <a:extLst>
              <a:ext uri="{FF2B5EF4-FFF2-40B4-BE49-F238E27FC236}">
                <a16:creationId xmlns:a16="http://schemas.microsoft.com/office/drawing/2014/main" id="{8D378093-69A5-9BF6-1C3C-7B49FEC90B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600" r="58622" b="62755"/>
          <a:stretch>
            <a:fillRect/>
          </a:stretch>
        </p:blipFill>
        <p:spPr bwMode="auto">
          <a:xfrm>
            <a:off x="8650361" y="3826127"/>
            <a:ext cx="1036437" cy="47013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AD167B07-7F4F-8FE6-2D39-1B212F96B5B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420" t="68706" r="37472" b="-7109"/>
          <a:stretch>
            <a:fillRect/>
          </a:stretch>
        </p:blipFill>
        <p:spPr bwMode="auto">
          <a:xfrm>
            <a:off x="10543664" y="3890560"/>
            <a:ext cx="699359" cy="470134"/>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22D9892C-6360-573E-6663-0BEC79F308CC}"/>
              </a:ext>
            </a:extLst>
          </p:cNvPr>
          <p:cNvSpPr txBox="1"/>
          <p:nvPr/>
        </p:nvSpPr>
        <p:spPr>
          <a:xfrm>
            <a:off x="7883088" y="2754776"/>
            <a:ext cx="4058146"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Gravitational force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and torque</a:t>
            </a:r>
            <a:endParaRPr lang="en-CA" sz="2400" b="1" dirty="0">
              <a:latin typeface="Raleway" pitchFamily="2" charset="0"/>
            </a:endParaRPr>
          </a:p>
        </p:txBody>
      </p:sp>
      <p:sp>
        <p:nvSpPr>
          <p:cNvPr id="35" name="TextBox 34">
            <a:extLst>
              <a:ext uri="{FF2B5EF4-FFF2-40B4-BE49-F238E27FC236}">
                <a16:creationId xmlns:a16="http://schemas.microsoft.com/office/drawing/2014/main" id="{3E21553F-06F4-77E7-4272-70DCA9FD8FAE}"/>
              </a:ext>
            </a:extLst>
          </p:cNvPr>
          <p:cNvSpPr txBox="1"/>
          <p:nvPr/>
        </p:nvSpPr>
        <p:spPr>
          <a:xfrm>
            <a:off x="7873765" y="4618472"/>
            <a:ext cx="4049299"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Earth albedo and infrared light force and torque</a:t>
            </a:r>
            <a:endParaRPr lang="en-CA" sz="2400" b="1" dirty="0">
              <a:latin typeface="Raleway" pitchFamily="2" charset="0"/>
            </a:endParaRPr>
          </a:p>
        </p:txBody>
      </p:sp>
      <p:pic>
        <p:nvPicPr>
          <p:cNvPr id="36" name="Picture 2">
            <a:extLst>
              <a:ext uri="{FF2B5EF4-FFF2-40B4-BE49-F238E27FC236}">
                <a16:creationId xmlns:a16="http://schemas.microsoft.com/office/drawing/2014/main" id="{4A1D67A2-311F-BCB3-5E32-11B4352DC6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218" r="19353" b="62328"/>
          <a:stretch>
            <a:fillRect/>
          </a:stretch>
        </p:blipFill>
        <p:spPr bwMode="auto">
          <a:xfrm>
            <a:off x="8266588" y="5858788"/>
            <a:ext cx="1256651" cy="4071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a:extLst>
              <a:ext uri="{FF2B5EF4-FFF2-40B4-BE49-F238E27FC236}">
                <a16:creationId xmlns:a16="http://schemas.microsoft.com/office/drawing/2014/main" id="{BD21BCB9-6759-6660-20AC-80D8F4E69D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9316" t="66330"/>
          <a:stretch>
            <a:fillRect/>
          </a:stretch>
        </p:blipFill>
        <p:spPr bwMode="auto">
          <a:xfrm>
            <a:off x="10197564" y="5858788"/>
            <a:ext cx="1208724" cy="40719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DDA4CB6C-F43B-DA39-BEF4-15BFCFB4A2EA}"/>
              </a:ext>
            </a:extLst>
          </p:cNvPr>
          <p:cNvSpPr txBox="1"/>
          <p:nvPr/>
        </p:nvSpPr>
        <p:spPr>
          <a:xfrm>
            <a:off x="251072" y="4625355"/>
            <a:ext cx="4048994"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Thermal reradiation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force and torque </a:t>
            </a:r>
            <a:endParaRPr lang="en-CA" sz="2400" b="1" dirty="0">
              <a:latin typeface="Raleway" pitchFamily="2" charset="0"/>
            </a:endParaRPr>
          </a:p>
        </p:txBody>
      </p:sp>
      <p:pic>
        <p:nvPicPr>
          <p:cNvPr id="39" name="Picture 2">
            <a:extLst>
              <a:ext uri="{FF2B5EF4-FFF2-40B4-BE49-F238E27FC236}">
                <a16:creationId xmlns:a16="http://schemas.microsoft.com/office/drawing/2014/main" id="{095991E5-A689-F755-0149-A415014F97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467" t="-5028" r="35763" b="56319"/>
          <a:stretch>
            <a:fillRect/>
          </a:stretch>
        </p:blipFill>
        <p:spPr bwMode="auto">
          <a:xfrm>
            <a:off x="846178" y="5480657"/>
            <a:ext cx="883127" cy="64244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76AD1E4F-74F6-ED7B-90A6-CCB6200A612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8871" t="65838" r="14859" b="-2636"/>
          <a:stretch>
            <a:fillRect/>
          </a:stretch>
        </p:blipFill>
        <p:spPr bwMode="auto">
          <a:xfrm>
            <a:off x="2324717" y="5526041"/>
            <a:ext cx="883127" cy="524034"/>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45845826-1A47-1CAD-A02C-B299D330E334}"/>
              </a:ext>
            </a:extLst>
          </p:cNvPr>
          <p:cNvSpPr txBox="1"/>
          <p:nvPr/>
        </p:nvSpPr>
        <p:spPr>
          <a:xfrm>
            <a:off x="273299" y="2817553"/>
            <a:ext cx="4004237" cy="830997"/>
          </a:xfrm>
          <a:prstGeom prst="rect">
            <a:avLst/>
          </a:prstGeom>
          <a:noFill/>
        </p:spPr>
        <p:txBody>
          <a:bodyPr wrap="square">
            <a:spAutoFit/>
          </a:bodyPr>
          <a:lstStyle/>
          <a:p>
            <a:pPr algn="ctr"/>
            <a:r>
              <a:rPr lang="en-US" sz="2400" b="1" dirty="0">
                <a:solidFill>
                  <a:srgbClr val="111111"/>
                </a:solidFill>
                <a:latin typeface="Raleway" pitchFamily="2" charset="0"/>
                <a:ea typeface="Aptos" pitchFamily="34" charset="-122"/>
                <a:cs typeface="Times New Roman" panose="02020603050405020304" pitchFamily="18" charset="0"/>
              </a:rPr>
              <a:t>Solar radiation force </a:t>
            </a:r>
            <a:br>
              <a:rPr lang="en-US" sz="2400" b="1" dirty="0">
                <a:solidFill>
                  <a:srgbClr val="111111"/>
                </a:solidFill>
                <a:latin typeface="Raleway" pitchFamily="2" charset="0"/>
                <a:ea typeface="Aptos" pitchFamily="34" charset="-122"/>
                <a:cs typeface="Times New Roman" panose="02020603050405020304" pitchFamily="18" charset="0"/>
              </a:rPr>
            </a:br>
            <a:r>
              <a:rPr lang="en-US" sz="2400" b="1" dirty="0">
                <a:solidFill>
                  <a:srgbClr val="111111"/>
                </a:solidFill>
                <a:latin typeface="Raleway" pitchFamily="2" charset="0"/>
                <a:ea typeface="Aptos" pitchFamily="34" charset="-122"/>
                <a:cs typeface="Times New Roman" panose="02020603050405020304" pitchFamily="18" charset="0"/>
              </a:rPr>
              <a:t>and torque</a:t>
            </a:r>
            <a:endParaRPr lang="en-CA" sz="2400" b="1" dirty="0">
              <a:latin typeface="Raleway" pitchFamily="2" charset="0"/>
            </a:endParaRPr>
          </a:p>
        </p:txBody>
      </p:sp>
      <p:pic>
        <p:nvPicPr>
          <p:cNvPr id="42" name="Picture 2">
            <a:extLst>
              <a:ext uri="{FF2B5EF4-FFF2-40B4-BE49-F238E27FC236}">
                <a16:creationId xmlns:a16="http://schemas.microsoft.com/office/drawing/2014/main" id="{8EEAAEF2-685D-68F1-BDB6-670AC345A1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447" t="-5126" r="45557" b="57585"/>
          <a:stretch>
            <a:fillRect/>
          </a:stretch>
        </p:blipFill>
        <p:spPr bwMode="auto">
          <a:xfrm>
            <a:off x="846179" y="3898723"/>
            <a:ext cx="971913" cy="54907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8AE974D7-EB76-E093-2722-EC11113625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348" t="65551" r="24774" b="1512"/>
          <a:stretch>
            <a:fillRect/>
          </a:stretch>
        </p:blipFill>
        <p:spPr bwMode="auto">
          <a:xfrm>
            <a:off x="2413505" y="3967431"/>
            <a:ext cx="1037887" cy="41166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D121CCEF-1830-07AD-BBF2-86F4E3250CAA}"/>
              </a:ext>
            </a:extLst>
          </p:cNvPr>
          <p:cNvSpPr>
            <a:spLocks noGrp="1"/>
          </p:cNvSpPr>
          <p:nvPr>
            <p:ph type="sldNum" sz="quarter" idx="12"/>
          </p:nvPr>
        </p:nvSpPr>
        <p:spPr>
          <a:xfrm>
            <a:off x="9448495" y="6472850"/>
            <a:ext cx="2743200" cy="365125"/>
          </a:xfrm>
        </p:spPr>
        <p:txBody>
          <a:bodyPr/>
          <a:lstStyle/>
          <a:p>
            <a:r>
              <a:rPr lang="en-US" sz="1600" dirty="0"/>
              <a:t>10</a:t>
            </a:r>
            <a:endParaRPr lang="en-CA" sz="1600" dirty="0"/>
          </a:p>
        </p:txBody>
      </p:sp>
      <p:sp>
        <p:nvSpPr>
          <p:cNvPr id="6" name="Shape 1">
            <a:extLst>
              <a:ext uri="{FF2B5EF4-FFF2-40B4-BE49-F238E27FC236}">
                <a16:creationId xmlns:a16="http://schemas.microsoft.com/office/drawing/2014/main" id="{C18C03D2-8834-BC5F-EC23-FC7404AF1028}"/>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9" name="TextBox 8">
            <a:extLst>
              <a:ext uri="{FF2B5EF4-FFF2-40B4-BE49-F238E27FC236}">
                <a16:creationId xmlns:a16="http://schemas.microsoft.com/office/drawing/2014/main" id="{D90B8F31-89D5-2AA1-CCEF-688FE437ABBC}"/>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1" name="TextBox 10">
            <a:extLst>
              <a:ext uri="{FF2B5EF4-FFF2-40B4-BE49-F238E27FC236}">
                <a16:creationId xmlns:a16="http://schemas.microsoft.com/office/drawing/2014/main" id="{F61A4A67-B032-3865-0500-ECA62F2A63C0}"/>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3" name="TextBox 12">
            <a:extLst>
              <a:ext uri="{FF2B5EF4-FFF2-40B4-BE49-F238E27FC236}">
                <a16:creationId xmlns:a16="http://schemas.microsoft.com/office/drawing/2014/main" id="{061EEE25-3129-F869-BCA3-8057CCC2BAE6}"/>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9" name="TextBox 28">
            <a:extLst>
              <a:ext uri="{FF2B5EF4-FFF2-40B4-BE49-F238E27FC236}">
                <a16:creationId xmlns:a16="http://schemas.microsoft.com/office/drawing/2014/main" id="{FFDA7237-AF03-E9D8-FC8F-57DCC883D2EA}"/>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1" name="TextBox 30">
            <a:extLst>
              <a:ext uri="{FF2B5EF4-FFF2-40B4-BE49-F238E27FC236}">
                <a16:creationId xmlns:a16="http://schemas.microsoft.com/office/drawing/2014/main" id="{A575481A-D53F-3D33-B495-2A4542E9158E}"/>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4" name="TextBox 43">
            <a:extLst>
              <a:ext uri="{FF2B5EF4-FFF2-40B4-BE49-F238E27FC236}">
                <a16:creationId xmlns:a16="http://schemas.microsoft.com/office/drawing/2014/main" id="{44E89E65-C289-B337-CFB3-E5E3BD51080E}"/>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231021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C57C-BC56-2029-D652-165F29AD8839}"/>
            </a:ext>
          </a:extLst>
        </p:cNvPr>
        <p:cNvGrpSpPr/>
        <p:nvPr/>
      </p:nvGrpSpPr>
      <p:grpSpPr>
        <a:xfrm>
          <a:off x="0" y="0"/>
          <a:ext cx="0" cy="0"/>
          <a:chOff x="0" y="0"/>
          <a:chExt cx="0" cy="0"/>
        </a:xfrm>
      </p:grpSpPr>
      <p:pic>
        <p:nvPicPr>
          <p:cNvPr id="327" name="Google Shape;57;p13">
            <a:extLst>
              <a:ext uri="{FF2B5EF4-FFF2-40B4-BE49-F238E27FC236}">
                <a16:creationId xmlns:a16="http://schemas.microsoft.com/office/drawing/2014/main" id="{22D5C91C-9DB7-23B8-8503-EA0A66C0D94D}"/>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20" name="Google Shape;326;p36">
            <a:extLst>
              <a:ext uri="{FF2B5EF4-FFF2-40B4-BE49-F238E27FC236}">
                <a16:creationId xmlns:a16="http://schemas.microsoft.com/office/drawing/2014/main" id="{52212935-0DC5-9162-65D9-4275309DEDE7}"/>
              </a:ext>
            </a:extLst>
          </p:cNvPr>
          <p:cNvSpPr txBox="1"/>
          <p:nvPr/>
        </p:nvSpPr>
        <p:spPr>
          <a:xfrm>
            <a:off x="-305" y="563262"/>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Inter-Satellite Sensors </a:t>
            </a:r>
            <a:endParaRPr sz="3600" dirty="0">
              <a:solidFill>
                <a:schemeClr val="dk1"/>
              </a:solidFill>
              <a:latin typeface="Raleway" pitchFamily="2" charset="0"/>
              <a:ea typeface="Times New Roman"/>
              <a:cs typeface="Times New Roman"/>
              <a:sym typeface="Times New Roman"/>
            </a:endParaRPr>
          </a:p>
        </p:txBody>
      </p:sp>
      <p:pic>
        <p:nvPicPr>
          <p:cNvPr id="3" name="Picture 2">
            <a:extLst>
              <a:ext uri="{FF2B5EF4-FFF2-40B4-BE49-F238E27FC236}">
                <a16:creationId xmlns:a16="http://schemas.microsoft.com/office/drawing/2014/main" id="{28A644AA-C69C-C786-2845-43F4DDC42769}"/>
              </a:ext>
            </a:extLst>
          </p:cNvPr>
          <p:cNvPicPr>
            <a:picLocks noChangeAspect="1"/>
          </p:cNvPicPr>
          <p:nvPr/>
        </p:nvPicPr>
        <p:blipFill>
          <a:blip r:embed="rId4"/>
          <a:stretch>
            <a:fillRect/>
          </a:stretch>
        </p:blipFill>
        <p:spPr>
          <a:xfrm>
            <a:off x="1296388" y="1294767"/>
            <a:ext cx="6607535" cy="1830169"/>
          </a:xfrm>
          <a:prstGeom prst="rect">
            <a:avLst/>
          </a:prstGeom>
        </p:spPr>
      </p:pic>
      <p:pic>
        <p:nvPicPr>
          <p:cNvPr id="13" name="Picture 12">
            <a:extLst>
              <a:ext uri="{FF2B5EF4-FFF2-40B4-BE49-F238E27FC236}">
                <a16:creationId xmlns:a16="http://schemas.microsoft.com/office/drawing/2014/main" id="{464A6D83-5EE5-619F-1D8C-6A24A62618DA}"/>
              </a:ext>
            </a:extLst>
          </p:cNvPr>
          <p:cNvPicPr>
            <a:picLocks noChangeAspect="1"/>
          </p:cNvPicPr>
          <p:nvPr/>
        </p:nvPicPr>
        <p:blipFill>
          <a:blip r:embed="rId5"/>
          <a:stretch>
            <a:fillRect/>
          </a:stretch>
        </p:blipFill>
        <p:spPr>
          <a:xfrm>
            <a:off x="1296388" y="3275958"/>
            <a:ext cx="6551224" cy="1841358"/>
          </a:xfrm>
          <a:prstGeom prst="rect">
            <a:avLst/>
          </a:prstGeom>
        </p:spPr>
      </p:pic>
      <p:sp>
        <p:nvSpPr>
          <p:cNvPr id="23" name="TextBox 22">
            <a:extLst>
              <a:ext uri="{FF2B5EF4-FFF2-40B4-BE49-F238E27FC236}">
                <a16:creationId xmlns:a16="http://schemas.microsoft.com/office/drawing/2014/main" id="{C24E99F4-6ABF-6799-209F-0C6A37A17900}"/>
              </a:ext>
            </a:extLst>
          </p:cNvPr>
          <p:cNvSpPr txBox="1"/>
          <p:nvPr/>
        </p:nvSpPr>
        <p:spPr>
          <a:xfrm>
            <a:off x="8234382" y="1821937"/>
            <a:ext cx="3144818" cy="523220"/>
          </a:xfrm>
          <a:prstGeom prst="rect">
            <a:avLst/>
          </a:prstGeom>
          <a:noFill/>
        </p:spPr>
        <p:txBody>
          <a:bodyPr wrap="square" rtlCol="0">
            <a:spAutoFit/>
          </a:bodyPr>
          <a:lstStyle/>
          <a:p>
            <a:r>
              <a:rPr lang="en-CA" sz="2800" dirty="0">
                <a:latin typeface="Raleway" pitchFamily="2" charset="0"/>
              </a:rPr>
              <a:t>Laser Metrology</a:t>
            </a:r>
          </a:p>
        </p:txBody>
      </p:sp>
      <p:sp>
        <p:nvSpPr>
          <p:cNvPr id="24" name="TextBox 23">
            <a:extLst>
              <a:ext uri="{FF2B5EF4-FFF2-40B4-BE49-F238E27FC236}">
                <a16:creationId xmlns:a16="http://schemas.microsoft.com/office/drawing/2014/main" id="{BE21F0E2-8A70-BA96-48AD-66A2C4E70B9C}"/>
              </a:ext>
            </a:extLst>
          </p:cNvPr>
          <p:cNvSpPr txBox="1"/>
          <p:nvPr/>
        </p:nvSpPr>
        <p:spPr>
          <a:xfrm>
            <a:off x="8234382" y="3743373"/>
            <a:ext cx="3144818" cy="523220"/>
          </a:xfrm>
          <a:prstGeom prst="rect">
            <a:avLst/>
          </a:prstGeom>
          <a:noFill/>
        </p:spPr>
        <p:txBody>
          <a:bodyPr wrap="square" rtlCol="0">
            <a:spAutoFit/>
          </a:bodyPr>
          <a:lstStyle/>
          <a:p>
            <a:r>
              <a:rPr lang="en-CA" sz="2800" dirty="0">
                <a:latin typeface="Raleway" pitchFamily="2" charset="0"/>
              </a:rPr>
              <a:t>LED Centroiding</a:t>
            </a:r>
          </a:p>
        </p:txBody>
      </p:sp>
      <p:sp>
        <p:nvSpPr>
          <p:cNvPr id="25" name="TextBox 24">
            <a:extLst>
              <a:ext uri="{FF2B5EF4-FFF2-40B4-BE49-F238E27FC236}">
                <a16:creationId xmlns:a16="http://schemas.microsoft.com/office/drawing/2014/main" id="{47D0CBBF-DB82-D88B-CD21-62C1670F5D69}"/>
              </a:ext>
            </a:extLst>
          </p:cNvPr>
          <p:cNvSpPr txBox="1"/>
          <p:nvPr/>
        </p:nvSpPr>
        <p:spPr>
          <a:xfrm>
            <a:off x="8234382" y="5498687"/>
            <a:ext cx="3411518" cy="523220"/>
          </a:xfrm>
          <a:prstGeom prst="rect">
            <a:avLst/>
          </a:prstGeom>
          <a:noFill/>
        </p:spPr>
        <p:txBody>
          <a:bodyPr wrap="square" rtlCol="0">
            <a:spAutoFit/>
          </a:bodyPr>
          <a:lstStyle/>
          <a:p>
            <a:r>
              <a:rPr lang="en-CA" sz="2800" dirty="0">
                <a:latin typeface="Raleway" pitchFamily="2" charset="0"/>
              </a:rPr>
              <a:t>Inter-Satellite Link</a:t>
            </a:r>
          </a:p>
        </p:txBody>
      </p:sp>
      <p:pic>
        <p:nvPicPr>
          <p:cNvPr id="27" name="Picture 26">
            <a:extLst>
              <a:ext uri="{FF2B5EF4-FFF2-40B4-BE49-F238E27FC236}">
                <a16:creationId xmlns:a16="http://schemas.microsoft.com/office/drawing/2014/main" id="{0D9D18BB-1C98-F15C-A2F0-2CE736E55E54}"/>
              </a:ext>
            </a:extLst>
          </p:cNvPr>
          <p:cNvPicPr>
            <a:picLocks noChangeAspect="1"/>
          </p:cNvPicPr>
          <p:nvPr/>
        </p:nvPicPr>
        <p:blipFill>
          <a:blip r:embed="rId6"/>
          <a:stretch>
            <a:fillRect/>
          </a:stretch>
        </p:blipFill>
        <p:spPr>
          <a:xfrm>
            <a:off x="1370131" y="5109203"/>
            <a:ext cx="6433583" cy="1748797"/>
          </a:xfrm>
          <a:prstGeom prst="rect">
            <a:avLst/>
          </a:prstGeom>
        </p:spPr>
      </p:pic>
      <p:sp>
        <p:nvSpPr>
          <p:cNvPr id="2" name="Slide Number Placeholder 1">
            <a:extLst>
              <a:ext uri="{FF2B5EF4-FFF2-40B4-BE49-F238E27FC236}">
                <a16:creationId xmlns:a16="http://schemas.microsoft.com/office/drawing/2014/main" id="{D0657B87-9FD3-5C3C-D434-7DF578B6851B}"/>
              </a:ext>
            </a:extLst>
          </p:cNvPr>
          <p:cNvSpPr>
            <a:spLocks noGrp="1"/>
          </p:cNvSpPr>
          <p:nvPr>
            <p:ph type="sldNum" sz="quarter" idx="12"/>
          </p:nvPr>
        </p:nvSpPr>
        <p:spPr>
          <a:xfrm>
            <a:off x="9448495" y="6492875"/>
            <a:ext cx="2743200" cy="365125"/>
          </a:xfrm>
        </p:spPr>
        <p:txBody>
          <a:bodyPr/>
          <a:lstStyle/>
          <a:p>
            <a:r>
              <a:rPr lang="en-CA" sz="1600" dirty="0"/>
              <a:t>11</a:t>
            </a:r>
          </a:p>
        </p:txBody>
      </p:sp>
      <p:sp>
        <p:nvSpPr>
          <p:cNvPr id="5" name="Shape 1">
            <a:extLst>
              <a:ext uri="{FF2B5EF4-FFF2-40B4-BE49-F238E27FC236}">
                <a16:creationId xmlns:a16="http://schemas.microsoft.com/office/drawing/2014/main" id="{2A55F516-1EAD-E50C-1A06-6281F3BD2728}"/>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7" name="TextBox 6">
            <a:extLst>
              <a:ext uri="{FF2B5EF4-FFF2-40B4-BE49-F238E27FC236}">
                <a16:creationId xmlns:a16="http://schemas.microsoft.com/office/drawing/2014/main" id="{8A1A9866-50E2-43A5-3102-405B1BDD7950}"/>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9" name="TextBox 8">
            <a:extLst>
              <a:ext uri="{FF2B5EF4-FFF2-40B4-BE49-F238E27FC236}">
                <a16:creationId xmlns:a16="http://schemas.microsoft.com/office/drawing/2014/main" id="{7F9E05A2-2632-0246-E63A-62DE8BE125E9}"/>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2" name="TextBox 11">
            <a:extLst>
              <a:ext uri="{FF2B5EF4-FFF2-40B4-BE49-F238E27FC236}">
                <a16:creationId xmlns:a16="http://schemas.microsoft.com/office/drawing/2014/main" id="{A27EF763-7E5E-55B8-AC90-F84604152614}"/>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5" name="TextBox 14">
            <a:extLst>
              <a:ext uri="{FF2B5EF4-FFF2-40B4-BE49-F238E27FC236}">
                <a16:creationId xmlns:a16="http://schemas.microsoft.com/office/drawing/2014/main" id="{E2E0F673-2A63-9A0F-1AB7-7F94079865B3}"/>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17" name="TextBox 16">
            <a:extLst>
              <a:ext uri="{FF2B5EF4-FFF2-40B4-BE49-F238E27FC236}">
                <a16:creationId xmlns:a16="http://schemas.microsoft.com/office/drawing/2014/main" id="{7E67DA92-CC84-E907-4AFC-0A8397181785}"/>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9" name="TextBox 18">
            <a:extLst>
              <a:ext uri="{FF2B5EF4-FFF2-40B4-BE49-F238E27FC236}">
                <a16:creationId xmlns:a16="http://schemas.microsoft.com/office/drawing/2014/main" id="{B512C893-6AFE-6FF6-E4EB-B833D6851BB9}"/>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8" name="Rectangle 7">
            <a:extLst>
              <a:ext uri="{FF2B5EF4-FFF2-40B4-BE49-F238E27FC236}">
                <a16:creationId xmlns:a16="http://schemas.microsoft.com/office/drawing/2014/main" id="{AB564987-F198-C89A-7249-69E90B4D16EC}"/>
              </a:ext>
            </a:extLst>
          </p:cNvPr>
          <p:cNvSpPr/>
          <p:nvPr/>
        </p:nvSpPr>
        <p:spPr>
          <a:xfrm>
            <a:off x="338203" y="3133535"/>
            <a:ext cx="11417474" cy="3714371"/>
          </a:xfrm>
          <a:prstGeom prst="rect">
            <a:avLst/>
          </a:prstGeom>
          <a:solidFill>
            <a:srgbClr val="FFFFFF">
              <a:alpha val="670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6378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60B12501-D57D-C7F4-E971-249CCD85F9DE}"/>
            </a:ext>
          </a:extLst>
        </p:cNvPr>
        <p:cNvGrpSpPr/>
        <p:nvPr/>
      </p:nvGrpSpPr>
      <p:grpSpPr>
        <a:xfrm>
          <a:off x="0" y="0"/>
          <a:ext cx="0" cy="0"/>
          <a:chOff x="0" y="0"/>
          <a:chExt cx="0" cy="0"/>
        </a:xfrm>
      </p:grpSpPr>
      <p:pic>
        <p:nvPicPr>
          <p:cNvPr id="2" name="Google Shape;57;p13">
            <a:extLst>
              <a:ext uri="{FF2B5EF4-FFF2-40B4-BE49-F238E27FC236}">
                <a16:creationId xmlns:a16="http://schemas.microsoft.com/office/drawing/2014/main" id="{18943E26-AFD1-D067-9A13-DC4375B8D710}"/>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5" name="Slide Number Placeholder 4">
            <a:extLst>
              <a:ext uri="{FF2B5EF4-FFF2-40B4-BE49-F238E27FC236}">
                <a16:creationId xmlns:a16="http://schemas.microsoft.com/office/drawing/2014/main" id="{5D6F0A4F-F26F-E569-010A-136CE36BC87E}"/>
              </a:ext>
            </a:extLst>
          </p:cNvPr>
          <p:cNvSpPr>
            <a:spLocks noGrp="1"/>
          </p:cNvSpPr>
          <p:nvPr>
            <p:ph type="sldNum" sz="quarter" idx="12"/>
          </p:nvPr>
        </p:nvSpPr>
        <p:spPr>
          <a:xfrm>
            <a:off x="9448800" y="6488668"/>
            <a:ext cx="2743200" cy="365125"/>
          </a:xfrm>
        </p:spPr>
        <p:txBody>
          <a:bodyPr/>
          <a:lstStyle/>
          <a:p>
            <a:fld id="{B05A687C-F2E2-41D2-B67C-73F4EF75B522}" type="slidenum">
              <a:rPr lang="en-CA" sz="1600" smtClean="0"/>
              <a:t>3</a:t>
            </a:fld>
            <a:endParaRPr lang="en-CA" sz="1600" dirty="0"/>
          </a:p>
        </p:txBody>
      </p:sp>
      <p:sp>
        <p:nvSpPr>
          <p:cNvPr id="8" name="Shape 28">
            <a:extLst>
              <a:ext uri="{FF2B5EF4-FFF2-40B4-BE49-F238E27FC236}">
                <a16:creationId xmlns:a16="http://schemas.microsoft.com/office/drawing/2014/main" id="{1588B5DC-870B-BD12-87F3-438B7FD783E6}"/>
              </a:ext>
            </a:extLst>
          </p:cNvPr>
          <p:cNvSpPr/>
          <p:nvPr/>
        </p:nvSpPr>
        <p:spPr>
          <a:xfrm>
            <a:off x="245076" y="1300184"/>
            <a:ext cx="11701848" cy="5351145"/>
          </a:xfrm>
          <a:prstGeom prst="roundRect">
            <a:avLst>
              <a:gd name="adj" fmla="val 7273"/>
            </a:avLst>
          </a:prstGeom>
          <a:solidFill>
            <a:srgbClr val="C2E3E8"/>
          </a:solidFill>
          <a:ln w="28575">
            <a:solidFill>
              <a:srgbClr val="4BAFBC"/>
            </a:solidFill>
            <a:prstDash val="solid"/>
          </a:ln>
        </p:spPr>
        <p:txBody>
          <a:bodyPr/>
          <a:lstStyle/>
          <a:p>
            <a:r>
              <a:rPr lang="en-CA" sz="3000" dirty="0">
                <a:latin typeface="Raleway" pitchFamily="2" charset="0"/>
              </a:rPr>
              <a:t>For a nulling interferometer (e.g., LIFE) there are several mission level design variables that affect the design of both the formation control and the optics. </a:t>
            </a:r>
          </a:p>
          <a:p>
            <a:pPr marL="457200" indent="-457200">
              <a:buFont typeface="Arial" panose="020B0604020202020204" pitchFamily="34" charset="0"/>
              <a:buChar char="•"/>
            </a:pPr>
            <a:endParaRPr lang="en-CA" sz="3000" dirty="0">
              <a:latin typeface="Raleway" pitchFamily="2" charset="0"/>
            </a:endParaRPr>
          </a:p>
          <a:p>
            <a:r>
              <a:rPr lang="en-CA" sz="3000" dirty="0">
                <a:latin typeface="Raleway" pitchFamily="2" charset="0"/>
              </a:rPr>
              <a:t>We study the relative formation error and fuel usage of these key variables.</a:t>
            </a:r>
          </a:p>
          <a:p>
            <a:pPr marL="457200" indent="-457200">
              <a:buFont typeface="Arial" panose="020B0604020202020204" pitchFamily="34" charset="0"/>
              <a:buChar char="•"/>
            </a:pPr>
            <a:endParaRPr lang="en-CA" sz="3000" dirty="0">
              <a:latin typeface="Raleway" pitchFamily="2" charset="0"/>
            </a:endParaRPr>
          </a:p>
          <a:p>
            <a:r>
              <a:rPr lang="en-CA" sz="3000" b="1" dirty="0">
                <a:latin typeface="Raleway" pitchFamily="2" charset="0"/>
              </a:rPr>
              <a:t>Formation control and optical control must be co-designed</a:t>
            </a:r>
            <a:r>
              <a:rPr lang="en-CA" sz="3000" dirty="0">
                <a:latin typeface="Raleway" pitchFamily="2" charset="0"/>
              </a:rPr>
              <a:t>: formation errors couple directly into nulling and modulation errors. </a:t>
            </a:r>
          </a:p>
          <a:p>
            <a:pPr>
              <a:lnSpc>
                <a:spcPct val="150000"/>
              </a:lnSpc>
            </a:pPr>
            <a:endParaRPr lang="en-CA" sz="2000" dirty="0">
              <a:latin typeface="Raleway" pitchFamily="2" charset="0"/>
            </a:endParaRPr>
          </a:p>
          <a:p>
            <a:pPr>
              <a:lnSpc>
                <a:spcPct val="150000"/>
              </a:lnSpc>
            </a:pPr>
            <a:endParaRPr lang="en-CA" sz="2000" dirty="0">
              <a:latin typeface="Raleway" pitchFamily="2" charset="0"/>
            </a:endParaRPr>
          </a:p>
          <a:p>
            <a:pPr>
              <a:lnSpc>
                <a:spcPct val="150000"/>
              </a:lnSpc>
            </a:pPr>
            <a:endParaRPr lang="en-CA" dirty="0">
              <a:latin typeface="Raleway" pitchFamily="2" charset="0"/>
            </a:endParaRPr>
          </a:p>
          <a:p>
            <a:pPr>
              <a:lnSpc>
                <a:spcPct val="150000"/>
              </a:lnSpc>
            </a:pPr>
            <a:endParaRPr lang="en-CA" dirty="0">
              <a:latin typeface="Raleway" pitchFamily="2" charset="0"/>
            </a:endParaRPr>
          </a:p>
        </p:txBody>
      </p:sp>
      <p:sp>
        <p:nvSpPr>
          <p:cNvPr id="6" name="Shape 1">
            <a:extLst>
              <a:ext uri="{FF2B5EF4-FFF2-40B4-BE49-F238E27FC236}">
                <a16:creationId xmlns:a16="http://schemas.microsoft.com/office/drawing/2014/main" id="{907E4F64-A7DB-90BB-826A-13013015C7C2}"/>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9" name="TextBox 8">
            <a:extLst>
              <a:ext uri="{FF2B5EF4-FFF2-40B4-BE49-F238E27FC236}">
                <a16:creationId xmlns:a16="http://schemas.microsoft.com/office/drawing/2014/main" id="{0A95BD55-FDAE-FF47-5232-2351D60A8B7A}"/>
              </a:ext>
            </a:extLst>
          </p:cNvPr>
          <p:cNvSpPr txBox="1"/>
          <p:nvPr/>
        </p:nvSpPr>
        <p:spPr>
          <a:xfrm>
            <a:off x="0" y="0"/>
            <a:ext cx="1879600" cy="400110"/>
          </a:xfrm>
          <a:prstGeom prst="rect">
            <a:avLst/>
          </a:prstGeom>
          <a:noFill/>
        </p:spPr>
        <p:txBody>
          <a:bodyPr wrap="square" rtlCol="0">
            <a:spAutoFit/>
          </a:bodyPr>
          <a:lstStyle/>
          <a:p>
            <a:pPr algn="ctr"/>
            <a:r>
              <a:rPr lang="en-CA" sz="2000" dirty="0">
                <a:latin typeface="Raleway" pitchFamily="2" charset="0"/>
              </a:rPr>
              <a:t>Introduction</a:t>
            </a:r>
          </a:p>
        </p:txBody>
      </p:sp>
      <p:sp>
        <p:nvSpPr>
          <p:cNvPr id="11" name="TextBox 10">
            <a:extLst>
              <a:ext uri="{FF2B5EF4-FFF2-40B4-BE49-F238E27FC236}">
                <a16:creationId xmlns:a16="http://schemas.microsoft.com/office/drawing/2014/main" id="{4A1CB96A-0835-E54F-05AA-90027C2EA5CD}"/>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3" name="TextBox 12">
            <a:extLst>
              <a:ext uri="{FF2B5EF4-FFF2-40B4-BE49-F238E27FC236}">
                <a16:creationId xmlns:a16="http://schemas.microsoft.com/office/drawing/2014/main" id="{B518E96A-8744-2999-3B3C-BB4735D80E11}"/>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5" name="TextBox 14">
            <a:extLst>
              <a:ext uri="{FF2B5EF4-FFF2-40B4-BE49-F238E27FC236}">
                <a16:creationId xmlns:a16="http://schemas.microsoft.com/office/drawing/2014/main" id="{86EE5C25-5DF0-99E0-A1A4-3C8148103C10}"/>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7" name="TextBox 16">
            <a:extLst>
              <a:ext uri="{FF2B5EF4-FFF2-40B4-BE49-F238E27FC236}">
                <a16:creationId xmlns:a16="http://schemas.microsoft.com/office/drawing/2014/main" id="{4955BAB2-4B19-EB02-3C46-D29220CA403F}"/>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9" name="TextBox 18">
            <a:extLst>
              <a:ext uri="{FF2B5EF4-FFF2-40B4-BE49-F238E27FC236}">
                <a16:creationId xmlns:a16="http://schemas.microsoft.com/office/drawing/2014/main" id="{170BF2E0-39D0-4FDB-6E9F-B6DFC66CB179}"/>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143548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40B73C93-A8C0-DD8D-A525-C18E02DD3F20}"/>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9C4E0B38-0DAE-1F8C-9F68-CB5F7915F110}"/>
              </a:ext>
            </a:extLst>
          </p:cNvPr>
          <p:cNvSpPr txBox="1"/>
          <p:nvPr/>
        </p:nvSpPr>
        <p:spPr>
          <a:xfrm>
            <a:off x="-305" y="562480"/>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Laser Metrology</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F9946E50-6B4A-8358-6B0E-390319410D1B}"/>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19466" name="Picture 10">
            <a:extLst>
              <a:ext uri="{FF2B5EF4-FFF2-40B4-BE49-F238E27FC236}">
                <a16:creationId xmlns:a16="http://schemas.microsoft.com/office/drawing/2014/main" id="{E47D77F3-E012-5574-F1AC-8D08F612397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744" t="6236" r="14842" b="88430"/>
          <a:stretch>
            <a:fillRect/>
          </a:stretch>
        </p:blipFill>
        <p:spPr bwMode="auto">
          <a:xfrm>
            <a:off x="2277487" y="1819106"/>
            <a:ext cx="7637025" cy="60111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0AB0DF5-66DD-539F-9FFA-92DDC85C9E1D}"/>
              </a:ext>
            </a:extLst>
          </p:cNvPr>
          <p:cNvSpPr/>
          <p:nvPr/>
        </p:nvSpPr>
        <p:spPr>
          <a:xfrm>
            <a:off x="4635062" y="1872853"/>
            <a:ext cx="1012892" cy="3669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7" name="Rectangle 6">
            <a:extLst>
              <a:ext uri="{FF2B5EF4-FFF2-40B4-BE49-F238E27FC236}">
                <a16:creationId xmlns:a16="http://schemas.microsoft.com/office/drawing/2014/main" id="{EA1BF78B-2BC2-4DB7-A813-AE115EA95C50}"/>
              </a:ext>
            </a:extLst>
          </p:cNvPr>
          <p:cNvSpPr/>
          <p:nvPr/>
        </p:nvSpPr>
        <p:spPr>
          <a:xfrm>
            <a:off x="164708" y="2615190"/>
            <a:ext cx="11913100" cy="726420"/>
          </a:xfrm>
          <a:prstGeom prst="rect">
            <a:avLst/>
          </a:prstGeom>
          <a:solidFill>
            <a:srgbClr val="C2E3E8"/>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9" name="TextBox 18">
            <a:extLst>
              <a:ext uri="{FF2B5EF4-FFF2-40B4-BE49-F238E27FC236}">
                <a16:creationId xmlns:a16="http://schemas.microsoft.com/office/drawing/2014/main" id="{98283515-9E5A-884D-B51C-4FBCA8AD66FC}"/>
              </a:ext>
            </a:extLst>
          </p:cNvPr>
          <p:cNvSpPr txBox="1"/>
          <p:nvPr/>
        </p:nvSpPr>
        <p:spPr>
          <a:xfrm>
            <a:off x="1779440" y="2707216"/>
            <a:ext cx="10356957" cy="646331"/>
          </a:xfrm>
          <a:prstGeom prst="rect">
            <a:avLst/>
          </a:prstGeom>
          <a:noFill/>
        </p:spPr>
        <p:txBody>
          <a:bodyPr wrap="square" rtlCol="0">
            <a:spAutoFit/>
          </a:bodyPr>
          <a:lstStyle/>
          <a:p>
            <a:r>
              <a:rPr lang="en-US" dirty="0">
                <a:latin typeface="Raleway" pitchFamily="2" charset="0"/>
              </a:rPr>
              <a:t>Radiometric link budget with a </a:t>
            </a:r>
            <a:r>
              <a:rPr lang="en-US" b="1" dirty="0">
                <a:latin typeface="Raleway" pitchFamily="2" charset="0"/>
              </a:rPr>
              <a:t>white noise draw </a:t>
            </a:r>
            <a:r>
              <a:rPr lang="en-US" dirty="0">
                <a:latin typeface="Raleway" pitchFamily="2" charset="0"/>
              </a:rPr>
              <a:t>that scales inversely with the square root of that received power.</a:t>
            </a:r>
            <a:endParaRPr lang="en-CA" dirty="0">
              <a:latin typeface="Raleway" pitchFamily="2" charset="0"/>
            </a:endParaRPr>
          </a:p>
        </p:txBody>
      </p:sp>
      <p:pic>
        <p:nvPicPr>
          <p:cNvPr id="2" name="Picture 10">
            <a:extLst>
              <a:ext uri="{FF2B5EF4-FFF2-40B4-BE49-F238E27FC236}">
                <a16:creationId xmlns:a16="http://schemas.microsoft.com/office/drawing/2014/main" id="{B6DE141B-356F-2262-38B8-CA255A5303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165" t="6236" r="53553" b="88430"/>
          <a:stretch>
            <a:fillRect/>
          </a:stretch>
        </p:blipFill>
        <p:spPr bwMode="auto">
          <a:xfrm>
            <a:off x="395103" y="2726056"/>
            <a:ext cx="911183" cy="601119"/>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5FB06E40-A194-7072-348C-6BFE590737FA}"/>
              </a:ext>
            </a:extLst>
          </p:cNvPr>
          <p:cNvSpPr>
            <a:spLocks noGrp="1"/>
          </p:cNvSpPr>
          <p:nvPr>
            <p:ph type="sldNum" sz="quarter" idx="12"/>
          </p:nvPr>
        </p:nvSpPr>
        <p:spPr>
          <a:xfrm>
            <a:off x="9448495" y="6486356"/>
            <a:ext cx="2743200" cy="365125"/>
          </a:xfrm>
        </p:spPr>
        <p:txBody>
          <a:bodyPr/>
          <a:lstStyle/>
          <a:p>
            <a:r>
              <a:rPr lang="en-CA" sz="1600" dirty="0"/>
              <a:t>12</a:t>
            </a:r>
          </a:p>
        </p:txBody>
      </p:sp>
      <p:sp>
        <p:nvSpPr>
          <p:cNvPr id="24" name="Shape 1">
            <a:extLst>
              <a:ext uri="{FF2B5EF4-FFF2-40B4-BE49-F238E27FC236}">
                <a16:creationId xmlns:a16="http://schemas.microsoft.com/office/drawing/2014/main" id="{68B630B9-668B-B330-B462-4CBB58C41261}"/>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6" name="TextBox 25">
            <a:extLst>
              <a:ext uri="{FF2B5EF4-FFF2-40B4-BE49-F238E27FC236}">
                <a16:creationId xmlns:a16="http://schemas.microsoft.com/office/drawing/2014/main" id="{ACFC80E2-5C81-4BB2-40A6-27387C64D427}"/>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9C240463-1EAA-22E3-53F4-466296D45C31}"/>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0" name="TextBox 29">
            <a:extLst>
              <a:ext uri="{FF2B5EF4-FFF2-40B4-BE49-F238E27FC236}">
                <a16:creationId xmlns:a16="http://schemas.microsoft.com/office/drawing/2014/main" id="{986FBF79-441A-599C-D8E7-A7E326E39F02}"/>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2" name="TextBox 31">
            <a:extLst>
              <a:ext uri="{FF2B5EF4-FFF2-40B4-BE49-F238E27FC236}">
                <a16:creationId xmlns:a16="http://schemas.microsoft.com/office/drawing/2014/main" id="{49BFCE95-8436-6D99-9504-DE40A71E0D7B}"/>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4" name="TextBox 33">
            <a:extLst>
              <a:ext uri="{FF2B5EF4-FFF2-40B4-BE49-F238E27FC236}">
                <a16:creationId xmlns:a16="http://schemas.microsoft.com/office/drawing/2014/main" id="{8BC1D881-63F2-0E35-7CC4-177B76EAD47A}"/>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6" name="TextBox 35">
            <a:extLst>
              <a:ext uri="{FF2B5EF4-FFF2-40B4-BE49-F238E27FC236}">
                <a16:creationId xmlns:a16="http://schemas.microsoft.com/office/drawing/2014/main" id="{3E7209D1-9223-8BD0-2B3D-D2F6702BC6AB}"/>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3383273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61E710F8-2C19-427D-AEF7-A09286F7C395}"/>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94BB5727-0D1D-E209-DB68-539357F5ECBC}"/>
              </a:ext>
            </a:extLst>
          </p:cNvPr>
          <p:cNvSpPr txBox="1"/>
          <p:nvPr/>
        </p:nvSpPr>
        <p:spPr>
          <a:xfrm>
            <a:off x="-305" y="562480"/>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Laser Metrology</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BDBA247F-5680-710C-59D4-DA61975D9BB8}"/>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19466" name="Picture 10">
            <a:extLst>
              <a:ext uri="{FF2B5EF4-FFF2-40B4-BE49-F238E27FC236}">
                <a16:creationId xmlns:a16="http://schemas.microsoft.com/office/drawing/2014/main" id="{5F9D793B-62D4-D2EF-4400-EFBB919063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744" t="6236" r="14842" b="88430"/>
          <a:stretch>
            <a:fillRect/>
          </a:stretch>
        </p:blipFill>
        <p:spPr bwMode="auto">
          <a:xfrm>
            <a:off x="2277487" y="1819106"/>
            <a:ext cx="7637025" cy="60111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BBA1748-0970-AA1C-B405-E88C7C32CABD}"/>
              </a:ext>
            </a:extLst>
          </p:cNvPr>
          <p:cNvSpPr/>
          <p:nvPr/>
        </p:nvSpPr>
        <p:spPr>
          <a:xfrm>
            <a:off x="4635062" y="1872853"/>
            <a:ext cx="1012892" cy="3669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7" name="Rectangle 6">
            <a:extLst>
              <a:ext uri="{FF2B5EF4-FFF2-40B4-BE49-F238E27FC236}">
                <a16:creationId xmlns:a16="http://schemas.microsoft.com/office/drawing/2014/main" id="{FF3D9CB5-1B8C-D4D5-FCF4-698DD9BD16E0}"/>
              </a:ext>
            </a:extLst>
          </p:cNvPr>
          <p:cNvSpPr/>
          <p:nvPr/>
        </p:nvSpPr>
        <p:spPr>
          <a:xfrm>
            <a:off x="164708" y="2615190"/>
            <a:ext cx="11913100" cy="726420"/>
          </a:xfrm>
          <a:prstGeom prst="rect">
            <a:avLst/>
          </a:prstGeom>
          <a:solidFill>
            <a:srgbClr val="C2E3E8"/>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0" name="Rectangle 9">
            <a:extLst>
              <a:ext uri="{FF2B5EF4-FFF2-40B4-BE49-F238E27FC236}">
                <a16:creationId xmlns:a16="http://schemas.microsoft.com/office/drawing/2014/main" id="{65FE9654-66B7-E949-A90D-771AD4D5C17B}"/>
              </a:ext>
            </a:extLst>
          </p:cNvPr>
          <p:cNvSpPr/>
          <p:nvPr/>
        </p:nvSpPr>
        <p:spPr>
          <a:xfrm>
            <a:off x="5969401" y="1855693"/>
            <a:ext cx="911183" cy="46100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1" name="Rectangle 10">
            <a:extLst>
              <a:ext uri="{FF2B5EF4-FFF2-40B4-BE49-F238E27FC236}">
                <a16:creationId xmlns:a16="http://schemas.microsoft.com/office/drawing/2014/main" id="{F919DA66-BA4B-1E94-53DC-D12878900F5A}"/>
              </a:ext>
            </a:extLst>
          </p:cNvPr>
          <p:cNvSpPr/>
          <p:nvPr/>
        </p:nvSpPr>
        <p:spPr>
          <a:xfrm>
            <a:off x="164404" y="3460287"/>
            <a:ext cx="11913100" cy="777244"/>
          </a:xfrm>
          <a:prstGeom prst="rect">
            <a:avLst/>
          </a:prstGeom>
          <a:solidFill>
            <a:srgbClr val="C2E3E8"/>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7" name="TextBox 16">
            <a:extLst>
              <a:ext uri="{FF2B5EF4-FFF2-40B4-BE49-F238E27FC236}">
                <a16:creationId xmlns:a16="http://schemas.microsoft.com/office/drawing/2014/main" id="{E43D07AA-FB13-9C46-12FE-9854F47A0E88}"/>
              </a:ext>
            </a:extLst>
          </p:cNvPr>
          <p:cNvSpPr txBox="1"/>
          <p:nvPr/>
        </p:nvSpPr>
        <p:spPr>
          <a:xfrm>
            <a:off x="122518" y="3678201"/>
            <a:ext cx="5635811" cy="369332"/>
          </a:xfrm>
          <a:prstGeom prst="rect">
            <a:avLst/>
          </a:prstGeom>
          <a:noFill/>
        </p:spPr>
        <p:txBody>
          <a:bodyPr wrap="square" rtlCol="0">
            <a:spAutoFit/>
          </a:bodyPr>
          <a:lstStyle/>
          <a:p>
            <a:endParaRPr lang="en-CA" dirty="0">
              <a:latin typeface="Raleway" pitchFamily="2" charset="0"/>
            </a:endParaRPr>
          </a:p>
        </p:txBody>
      </p:sp>
      <p:sp>
        <p:nvSpPr>
          <p:cNvPr id="19" name="TextBox 18">
            <a:extLst>
              <a:ext uri="{FF2B5EF4-FFF2-40B4-BE49-F238E27FC236}">
                <a16:creationId xmlns:a16="http://schemas.microsoft.com/office/drawing/2014/main" id="{6D638A91-A5C8-D4E9-0E6D-45D87BDC5AD8}"/>
              </a:ext>
            </a:extLst>
          </p:cNvPr>
          <p:cNvSpPr txBox="1"/>
          <p:nvPr/>
        </p:nvSpPr>
        <p:spPr>
          <a:xfrm>
            <a:off x="1779440" y="2707216"/>
            <a:ext cx="10356957" cy="646331"/>
          </a:xfrm>
          <a:prstGeom prst="rect">
            <a:avLst/>
          </a:prstGeom>
          <a:noFill/>
        </p:spPr>
        <p:txBody>
          <a:bodyPr wrap="square" rtlCol="0">
            <a:spAutoFit/>
          </a:bodyPr>
          <a:lstStyle/>
          <a:p>
            <a:r>
              <a:rPr lang="en-US" dirty="0">
                <a:latin typeface="Raleway" pitchFamily="2" charset="0"/>
              </a:rPr>
              <a:t>Radiometric link budget with a </a:t>
            </a:r>
            <a:r>
              <a:rPr lang="en-US" b="1" dirty="0">
                <a:latin typeface="Raleway" pitchFamily="2" charset="0"/>
              </a:rPr>
              <a:t>white noise draw </a:t>
            </a:r>
            <a:r>
              <a:rPr lang="en-US" dirty="0">
                <a:latin typeface="Raleway" pitchFamily="2" charset="0"/>
              </a:rPr>
              <a:t>that scales inversely with the square root of that received power.</a:t>
            </a:r>
            <a:endParaRPr lang="en-CA" dirty="0">
              <a:latin typeface="Raleway" pitchFamily="2" charset="0"/>
            </a:endParaRPr>
          </a:p>
        </p:txBody>
      </p:sp>
      <p:sp>
        <p:nvSpPr>
          <p:cNvPr id="20" name="TextBox 19">
            <a:extLst>
              <a:ext uri="{FF2B5EF4-FFF2-40B4-BE49-F238E27FC236}">
                <a16:creationId xmlns:a16="http://schemas.microsoft.com/office/drawing/2014/main" id="{305513B3-7623-0969-B71E-52A5D3832239}"/>
              </a:ext>
            </a:extLst>
          </p:cNvPr>
          <p:cNvSpPr txBox="1"/>
          <p:nvPr/>
        </p:nvSpPr>
        <p:spPr>
          <a:xfrm>
            <a:off x="1779440" y="3561538"/>
            <a:ext cx="10290041" cy="646331"/>
          </a:xfrm>
          <a:prstGeom prst="rect">
            <a:avLst/>
          </a:prstGeom>
          <a:noFill/>
        </p:spPr>
        <p:txBody>
          <a:bodyPr wrap="square" rtlCol="0">
            <a:spAutoFit/>
          </a:bodyPr>
          <a:lstStyle/>
          <a:p>
            <a:r>
              <a:rPr lang="en-US" b="1" dirty="0">
                <a:latin typeface="Raleway" pitchFamily="2" charset="0"/>
              </a:rPr>
              <a:t>Pink noise signal</a:t>
            </a:r>
            <a:r>
              <a:rPr lang="en-US" dirty="0">
                <a:latin typeface="Raleway" pitchFamily="2" charset="0"/>
              </a:rPr>
              <a:t> via a first-order autoregressive process, scaled proportionally to the distance between spacecraft.</a:t>
            </a:r>
            <a:endParaRPr lang="en-CA" dirty="0">
              <a:latin typeface="Raleway" pitchFamily="2" charset="0"/>
            </a:endParaRPr>
          </a:p>
        </p:txBody>
      </p:sp>
      <p:pic>
        <p:nvPicPr>
          <p:cNvPr id="2" name="Picture 10">
            <a:extLst>
              <a:ext uri="{FF2B5EF4-FFF2-40B4-BE49-F238E27FC236}">
                <a16:creationId xmlns:a16="http://schemas.microsoft.com/office/drawing/2014/main" id="{527BE9E0-9757-117A-25AB-76371C5E17B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165" t="6236" r="53553" b="88430"/>
          <a:stretch>
            <a:fillRect/>
          </a:stretch>
        </p:blipFill>
        <p:spPr bwMode="auto">
          <a:xfrm>
            <a:off x="395103" y="2726056"/>
            <a:ext cx="911183" cy="6011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a:extLst>
              <a:ext uri="{FF2B5EF4-FFF2-40B4-BE49-F238E27FC236}">
                <a16:creationId xmlns:a16="http://schemas.microsoft.com/office/drawing/2014/main" id="{8375ECB1-FC02-20C1-E995-DDDBA85D8C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558" t="6236" r="42160" b="88430"/>
          <a:stretch>
            <a:fillRect/>
          </a:stretch>
        </p:blipFill>
        <p:spPr bwMode="auto">
          <a:xfrm>
            <a:off x="373615" y="3612798"/>
            <a:ext cx="911183" cy="601119"/>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C1D56672-C9B7-96FC-45AA-A834952DEC66}"/>
              </a:ext>
            </a:extLst>
          </p:cNvPr>
          <p:cNvSpPr>
            <a:spLocks noGrp="1"/>
          </p:cNvSpPr>
          <p:nvPr>
            <p:ph type="sldNum" sz="quarter" idx="12"/>
          </p:nvPr>
        </p:nvSpPr>
        <p:spPr>
          <a:xfrm>
            <a:off x="9448495" y="6486356"/>
            <a:ext cx="2743200" cy="365125"/>
          </a:xfrm>
        </p:spPr>
        <p:txBody>
          <a:bodyPr/>
          <a:lstStyle/>
          <a:p>
            <a:r>
              <a:rPr lang="en-CA" sz="1600" dirty="0"/>
              <a:t>12</a:t>
            </a:r>
          </a:p>
        </p:txBody>
      </p:sp>
      <p:sp>
        <p:nvSpPr>
          <p:cNvPr id="24" name="Shape 1">
            <a:extLst>
              <a:ext uri="{FF2B5EF4-FFF2-40B4-BE49-F238E27FC236}">
                <a16:creationId xmlns:a16="http://schemas.microsoft.com/office/drawing/2014/main" id="{DF7FA897-AE98-2A65-740B-1BA89117C5DF}"/>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6" name="TextBox 25">
            <a:extLst>
              <a:ext uri="{FF2B5EF4-FFF2-40B4-BE49-F238E27FC236}">
                <a16:creationId xmlns:a16="http://schemas.microsoft.com/office/drawing/2014/main" id="{EFBF9999-100A-8B47-2F32-44FDF9F4A564}"/>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44AC07CF-A006-275B-FBB9-C37724668D7D}"/>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0" name="TextBox 29">
            <a:extLst>
              <a:ext uri="{FF2B5EF4-FFF2-40B4-BE49-F238E27FC236}">
                <a16:creationId xmlns:a16="http://schemas.microsoft.com/office/drawing/2014/main" id="{87515E84-C48B-C64D-28D1-AAE6D1CCB67F}"/>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2" name="TextBox 31">
            <a:extLst>
              <a:ext uri="{FF2B5EF4-FFF2-40B4-BE49-F238E27FC236}">
                <a16:creationId xmlns:a16="http://schemas.microsoft.com/office/drawing/2014/main" id="{8F506184-9C3E-6B37-105F-9C2B517D34A0}"/>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4" name="TextBox 33">
            <a:extLst>
              <a:ext uri="{FF2B5EF4-FFF2-40B4-BE49-F238E27FC236}">
                <a16:creationId xmlns:a16="http://schemas.microsoft.com/office/drawing/2014/main" id="{CB1EAB6F-8DBB-8DD2-5218-D3833A4918B3}"/>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6" name="TextBox 35">
            <a:extLst>
              <a:ext uri="{FF2B5EF4-FFF2-40B4-BE49-F238E27FC236}">
                <a16:creationId xmlns:a16="http://schemas.microsoft.com/office/drawing/2014/main" id="{7409F4AA-96C8-F24A-F551-E02CC92E6674}"/>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96068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674313BD-1EC0-06F5-561C-0C35F7AA4E05}"/>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CAE77B94-FEE4-78A3-E530-ED70DDCA5924}"/>
              </a:ext>
            </a:extLst>
          </p:cNvPr>
          <p:cNvSpPr txBox="1"/>
          <p:nvPr/>
        </p:nvSpPr>
        <p:spPr>
          <a:xfrm>
            <a:off x="-305" y="562480"/>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Laser Metrology</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72FD3591-98AB-EBED-7BE9-7103C101EFF3}"/>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19466" name="Picture 10">
            <a:extLst>
              <a:ext uri="{FF2B5EF4-FFF2-40B4-BE49-F238E27FC236}">
                <a16:creationId xmlns:a16="http://schemas.microsoft.com/office/drawing/2014/main" id="{11E82A6E-B5D3-66D3-D942-5598BFE89CA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744" t="6236" r="14842" b="88430"/>
          <a:stretch>
            <a:fillRect/>
          </a:stretch>
        </p:blipFill>
        <p:spPr bwMode="auto">
          <a:xfrm>
            <a:off x="2277487" y="1819106"/>
            <a:ext cx="7637025" cy="60111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D66C096-AE9D-C4FE-43C7-0AD5579C702B}"/>
              </a:ext>
            </a:extLst>
          </p:cNvPr>
          <p:cNvSpPr/>
          <p:nvPr/>
        </p:nvSpPr>
        <p:spPr>
          <a:xfrm>
            <a:off x="4635062" y="1872853"/>
            <a:ext cx="1012892" cy="3669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7" name="Rectangle 6">
            <a:extLst>
              <a:ext uri="{FF2B5EF4-FFF2-40B4-BE49-F238E27FC236}">
                <a16:creationId xmlns:a16="http://schemas.microsoft.com/office/drawing/2014/main" id="{51BBF2D7-55DB-005F-7890-C1042089F70C}"/>
              </a:ext>
            </a:extLst>
          </p:cNvPr>
          <p:cNvSpPr/>
          <p:nvPr/>
        </p:nvSpPr>
        <p:spPr>
          <a:xfrm>
            <a:off x="164708" y="2615190"/>
            <a:ext cx="11913100" cy="726420"/>
          </a:xfrm>
          <a:prstGeom prst="rect">
            <a:avLst/>
          </a:prstGeom>
          <a:solidFill>
            <a:srgbClr val="C2E3E8"/>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0" name="Rectangle 9">
            <a:extLst>
              <a:ext uri="{FF2B5EF4-FFF2-40B4-BE49-F238E27FC236}">
                <a16:creationId xmlns:a16="http://schemas.microsoft.com/office/drawing/2014/main" id="{03244FFF-55C5-74B4-8696-EC56223CC694}"/>
              </a:ext>
            </a:extLst>
          </p:cNvPr>
          <p:cNvSpPr/>
          <p:nvPr/>
        </p:nvSpPr>
        <p:spPr>
          <a:xfrm>
            <a:off x="5969401" y="1855693"/>
            <a:ext cx="911183" cy="46100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1" name="Rectangle 10">
            <a:extLst>
              <a:ext uri="{FF2B5EF4-FFF2-40B4-BE49-F238E27FC236}">
                <a16:creationId xmlns:a16="http://schemas.microsoft.com/office/drawing/2014/main" id="{768F9CF7-E1D2-1B7B-F356-D78B80B72385}"/>
              </a:ext>
            </a:extLst>
          </p:cNvPr>
          <p:cNvSpPr/>
          <p:nvPr/>
        </p:nvSpPr>
        <p:spPr>
          <a:xfrm>
            <a:off x="164404" y="3460287"/>
            <a:ext cx="11913100" cy="777244"/>
          </a:xfrm>
          <a:prstGeom prst="rect">
            <a:avLst/>
          </a:prstGeom>
          <a:solidFill>
            <a:srgbClr val="C2E3E8"/>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2" name="Rectangle 11">
            <a:extLst>
              <a:ext uri="{FF2B5EF4-FFF2-40B4-BE49-F238E27FC236}">
                <a16:creationId xmlns:a16="http://schemas.microsoft.com/office/drawing/2014/main" id="{40913D4E-5845-3039-75E4-AB96B34B3458}"/>
              </a:ext>
            </a:extLst>
          </p:cNvPr>
          <p:cNvSpPr/>
          <p:nvPr/>
        </p:nvSpPr>
        <p:spPr>
          <a:xfrm>
            <a:off x="7202031" y="1855692"/>
            <a:ext cx="1017944" cy="384072"/>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3" name="Rectangle 12">
            <a:extLst>
              <a:ext uri="{FF2B5EF4-FFF2-40B4-BE49-F238E27FC236}">
                <a16:creationId xmlns:a16="http://schemas.microsoft.com/office/drawing/2014/main" id="{DE8E7638-603B-7B27-E463-88D8753006FB}"/>
              </a:ext>
            </a:extLst>
          </p:cNvPr>
          <p:cNvSpPr/>
          <p:nvPr/>
        </p:nvSpPr>
        <p:spPr>
          <a:xfrm>
            <a:off x="164404" y="4353437"/>
            <a:ext cx="11913100" cy="680742"/>
          </a:xfrm>
          <a:prstGeom prst="rect">
            <a:avLst/>
          </a:prstGeom>
          <a:solidFill>
            <a:srgbClr val="C2E3E8"/>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7" name="TextBox 16">
            <a:extLst>
              <a:ext uri="{FF2B5EF4-FFF2-40B4-BE49-F238E27FC236}">
                <a16:creationId xmlns:a16="http://schemas.microsoft.com/office/drawing/2014/main" id="{037F35E2-330A-A2C2-A189-A655BF2D76BD}"/>
              </a:ext>
            </a:extLst>
          </p:cNvPr>
          <p:cNvSpPr txBox="1"/>
          <p:nvPr/>
        </p:nvSpPr>
        <p:spPr>
          <a:xfrm>
            <a:off x="122518" y="3678201"/>
            <a:ext cx="5635811" cy="369332"/>
          </a:xfrm>
          <a:prstGeom prst="rect">
            <a:avLst/>
          </a:prstGeom>
          <a:noFill/>
        </p:spPr>
        <p:txBody>
          <a:bodyPr wrap="square" rtlCol="0">
            <a:spAutoFit/>
          </a:bodyPr>
          <a:lstStyle/>
          <a:p>
            <a:endParaRPr lang="en-CA" dirty="0">
              <a:latin typeface="Raleway" pitchFamily="2" charset="0"/>
            </a:endParaRPr>
          </a:p>
        </p:txBody>
      </p:sp>
      <p:sp>
        <p:nvSpPr>
          <p:cNvPr id="18" name="TextBox 17">
            <a:extLst>
              <a:ext uri="{FF2B5EF4-FFF2-40B4-BE49-F238E27FC236}">
                <a16:creationId xmlns:a16="http://schemas.microsoft.com/office/drawing/2014/main" id="{1F4EB4FC-12DE-DC62-652A-A3DE49DA81AF}"/>
              </a:ext>
            </a:extLst>
          </p:cNvPr>
          <p:cNvSpPr txBox="1"/>
          <p:nvPr/>
        </p:nvSpPr>
        <p:spPr>
          <a:xfrm>
            <a:off x="7219487" y="4789565"/>
            <a:ext cx="4807500" cy="369332"/>
          </a:xfrm>
          <a:prstGeom prst="rect">
            <a:avLst/>
          </a:prstGeom>
          <a:noFill/>
        </p:spPr>
        <p:txBody>
          <a:bodyPr wrap="square" rtlCol="0">
            <a:spAutoFit/>
          </a:bodyPr>
          <a:lstStyle/>
          <a:p>
            <a:endParaRPr lang="en-CA" dirty="0">
              <a:latin typeface="Raleway" pitchFamily="2" charset="0"/>
            </a:endParaRPr>
          </a:p>
        </p:txBody>
      </p:sp>
      <p:sp>
        <p:nvSpPr>
          <p:cNvPr id="19" name="TextBox 18">
            <a:extLst>
              <a:ext uri="{FF2B5EF4-FFF2-40B4-BE49-F238E27FC236}">
                <a16:creationId xmlns:a16="http://schemas.microsoft.com/office/drawing/2014/main" id="{B0E55452-E59D-A55E-0FD9-7666C37F3C54}"/>
              </a:ext>
            </a:extLst>
          </p:cNvPr>
          <p:cNvSpPr txBox="1"/>
          <p:nvPr/>
        </p:nvSpPr>
        <p:spPr>
          <a:xfrm>
            <a:off x="1779440" y="2707216"/>
            <a:ext cx="10356957" cy="646331"/>
          </a:xfrm>
          <a:prstGeom prst="rect">
            <a:avLst/>
          </a:prstGeom>
          <a:noFill/>
        </p:spPr>
        <p:txBody>
          <a:bodyPr wrap="square" rtlCol="0">
            <a:spAutoFit/>
          </a:bodyPr>
          <a:lstStyle/>
          <a:p>
            <a:r>
              <a:rPr lang="en-US" dirty="0">
                <a:latin typeface="Raleway" pitchFamily="2" charset="0"/>
              </a:rPr>
              <a:t>Radiometric link budget with a </a:t>
            </a:r>
            <a:r>
              <a:rPr lang="en-US" b="1" dirty="0">
                <a:latin typeface="Raleway" pitchFamily="2" charset="0"/>
              </a:rPr>
              <a:t>white noise draw </a:t>
            </a:r>
            <a:r>
              <a:rPr lang="en-US" dirty="0">
                <a:latin typeface="Raleway" pitchFamily="2" charset="0"/>
              </a:rPr>
              <a:t>that scales inversely with the square root of that received power.</a:t>
            </a:r>
            <a:endParaRPr lang="en-CA" dirty="0">
              <a:latin typeface="Raleway" pitchFamily="2" charset="0"/>
            </a:endParaRPr>
          </a:p>
        </p:txBody>
      </p:sp>
      <p:sp>
        <p:nvSpPr>
          <p:cNvPr id="20" name="TextBox 19">
            <a:extLst>
              <a:ext uri="{FF2B5EF4-FFF2-40B4-BE49-F238E27FC236}">
                <a16:creationId xmlns:a16="http://schemas.microsoft.com/office/drawing/2014/main" id="{E399D5E9-C29A-7CE8-D62C-28C24AFDE4BC}"/>
              </a:ext>
            </a:extLst>
          </p:cNvPr>
          <p:cNvSpPr txBox="1"/>
          <p:nvPr/>
        </p:nvSpPr>
        <p:spPr>
          <a:xfrm>
            <a:off x="1779440" y="3561538"/>
            <a:ext cx="10290041" cy="646331"/>
          </a:xfrm>
          <a:prstGeom prst="rect">
            <a:avLst/>
          </a:prstGeom>
          <a:noFill/>
        </p:spPr>
        <p:txBody>
          <a:bodyPr wrap="square" rtlCol="0">
            <a:spAutoFit/>
          </a:bodyPr>
          <a:lstStyle/>
          <a:p>
            <a:r>
              <a:rPr lang="en-US" b="1" dirty="0">
                <a:latin typeface="Raleway" pitchFamily="2" charset="0"/>
              </a:rPr>
              <a:t>Pink noise signal</a:t>
            </a:r>
            <a:r>
              <a:rPr lang="en-US" dirty="0">
                <a:latin typeface="Raleway" pitchFamily="2" charset="0"/>
              </a:rPr>
              <a:t> via a first-order autoregressive process, scaled proportionally to the distance between spacecraft.</a:t>
            </a:r>
            <a:endParaRPr lang="en-CA" dirty="0">
              <a:latin typeface="Raleway" pitchFamily="2" charset="0"/>
            </a:endParaRPr>
          </a:p>
        </p:txBody>
      </p:sp>
      <p:sp>
        <p:nvSpPr>
          <p:cNvPr id="21" name="TextBox 20">
            <a:extLst>
              <a:ext uri="{FF2B5EF4-FFF2-40B4-BE49-F238E27FC236}">
                <a16:creationId xmlns:a16="http://schemas.microsoft.com/office/drawing/2014/main" id="{52A252D9-3AF1-EF17-FBBB-3F1C77DA9AF7}"/>
              </a:ext>
            </a:extLst>
          </p:cNvPr>
          <p:cNvSpPr txBox="1"/>
          <p:nvPr/>
        </p:nvSpPr>
        <p:spPr>
          <a:xfrm>
            <a:off x="1779441" y="4398184"/>
            <a:ext cx="10298063" cy="646331"/>
          </a:xfrm>
          <a:prstGeom prst="rect">
            <a:avLst/>
          </a:prstGeom>
          <a:noFill/>
        </p:spPr>
        <p:txBody>
          <a:bodyPr wrap="square" rtlCol="0">
            <a:spAutoFit/>
          </a:bodyPr>
          <a:lstStyle/>
          <a:p>
            <a:r>
              <a:rPr lang="en-US" dirty="0">
                <a:latin typeface="Raleway" pitchFamily="2" charset="0"/>
              </a:rPr>
              <a:t>The </a:t>
            </a:r>
            <a:r>
              <a:rPr lang="en-US" b="1" dirty="0">
                <a:latin typeface="Raleway" pitchFamily="2" charset="0"/>
              </a:rPr>
              <a:t>Path change caused by spacecraft pointing jitter </a:t>
            </a:r>
            <a:r>
              <a:rPr lang="en-US" dirty="0">
                <a:latin typeface="Raleway" pitchFamily="2" charset="0"/>
              </a:rPr>
              <a:t>is added to a randomized linear coupling matrix representing lingering post-calibration errors.</a:t>
            </a:r>
            <a:endParaRPr lang="en-CA" dirty="0">
              <a:latin typeface="Raleway" pitchFamily="2" charset="0"/>
            </a:endParaRPr>
          </a:p>
        </p:txBody>
      </p:sp>
      <p:pic>
        <p:nvPicPr>
          <p:cNvPr id="2" name="Picture 10">
            <a:extLst>
              <a:ext uri="{FF2B5EF4-FFF2-40B4-BE49-F238E27FC236}">
                <a16:creationId xmlns:a16="http://schemas.microsoft.com/office/drawing/2014/main" id="{EAC6DB0B-6BBD-F5D7-0A5A-5C379546473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165" t="6236" r="53553" b="88430"/>
          <a:stretch>
            <a:fillRect/>
          </a:stretch>
        </p:blipFill>
        <p:spPr bwMode="auto">
          <a:xfrm>
            <a:off x="395103" y="2726056"/>
            <a:ext cx="911183" cy="6011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a:extLst>
              <a:ext uri="{FF2B5EF4-FFF2-40B4-BE49-F238E27FC236}">
                <a16:creationId xmlns:a16="http://schemas.microsoft.com/office/drawing/2014/main" id="{5358117B-2AFF-133B-1C5C-A4EE58B6C1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558" t="6236" r="42160" b="88430"/>
          <a:stretch>
            <a:fillRect/>
          </a:stretch>
        </p:blipFill>
        <p:spPr bwMode="auto">
          <a:xfrm>
            <a:off x="373615" y="3612798"/>
            <a:ext cx="911183" cy="6011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0D046353-AB59-95E5-A185-CEC789EC35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704" t="6236" r="30044" b="88430"/>
          <a:stretch>
            <a:fillRect/>
          </a:stretch>
        </p:blipFill>
        <p:spPr bwMode="auto">
          <a:xfrm>
            <a:off x="341721" y="4453728"/>
            <a:ext cx="1017945" cy="601119"/>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5E71084E-4248-2C6D-DC79-F64D9FDFA071}"/>
              </a:ext>
            </a:extLst>
          </p:cNvPr>
          <p:cNvSpPr>
            <a:spLocks noGrp="1"/>
          </p:cNvSpPr>
          <p:nvPr>
            <p:ph type="sldNum" sz="quarter" idx="12"/>
          </p:nvPr>
        </p:nvSpPr>
        <p:spPr>
          <a:xfrm>
            <a:off x="9448495" y="6486356"/>
            <a:ext cx="2743200" cy="365125"/>
          </a:xfrm>
        </p:spPr>
        <p:txBody>
          <a:bodyPr/>
          <a:lstStyle/>
          <a:p>
            <a:r>
              <a:rPr lang="en-CA" sz="1600" dirty="0"/>
              <a:t>12</a:t>
            </a:r>
          </a:p>
        </p:txBody>
      </p:sp>
      <p:sp>
        <p:nvSpPr>
          <p:cNvPr id="24" name="Shape 1">
            <a:extLst>
              <a:ext uri="{FF2B5EF4-FFF2-40B4-BE49-F238E27FC236}">
                <a16:creationId xmlns:a16="http://schemas.microsoft.com/office/drawing/2014/main" id="{EDB24E87-DABA-D723-7BBE-CCA824E59BE1}"/>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6" name="TextBox 25">
            <a:extLst>
              <a:ext uri="{FF2B5EF4-FFF2-40B4-BE49-F238E27FC236}">
                <a16:creationId xmlns:a16="http://schemas.microsoft.com/office/drawing/2014/main" id="{3216A840-6670-AF20-B438-4D3DBA4DCF05}"/>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2C6F4B03-6954-9CDA-6F26-A2D76923699D}"/>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0" name="TextBox 29">
            <a:extLst>
              <a:ext uri="{FF2B5EF4-FFF2-40B4-BE49-F238E27FC236}">
                <a16:creationId xmlns:a16="http://schemas.microsoft.com/office/drawing/2014/main" id="{70FBF170-E32E-8988-01EE-95799D86F8C7}"/>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2" name="TextBox 31">
            <a:extLst>
              <a:ext uri="{FF2B5EF4-FFF2-40B4-BE49-F238E27FC236}">
                <a16:creationId xmlns:a16="http://schemas.microsoft.com/office/drawing/2014/main" id="{B69D4935-BBDF-0FCF-2EC7-820F95FB0F92}"/>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4" name="TextBox 33">
            <a:extLst>
              <a:ext uri="{FF2B5EF4-FFF2-40B4-BE49-F238E27FC236}">
                <a16:creationId xmlns:a16="http://schemas.microsoft.com/office/drawing/2014/main" id="{31BFE616-87E2-102B-FAF9-92EA52E618AE}"/>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6" name="TextBox 35">
            <a:extLst>
              <a:ext uri="{FF2B5EF4-FFF2-40B4-BE49-F238E27FC236}">
                <a16:creationId xmlns:a16="http://schemas.microsoft.com/office/drawing/2014/main" id="{88318135-1556-C452-E1B9-9438D211442D}"/>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260881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7474741B-ACCE-9ED6-1FDA-5E5D67AB7C1D}"/>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6646AC6B-B827-CEAE-029C-8FB4A37DE129}"/>
              </a:ext>
            </a:extLst>
          </p:cNvPr>
          <p:cNvSpPr txBox="1"/>
          <p:nvPr/>
        </p:nvSpPr>
        <p:spPr>
          <a:xfrm>
            <a:off x="-305" y="562480"/>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Laser Metrology</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1D4D9EEC-E2FA-B047-9996-770DA06B7C10}"/>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19466" name="Picture 10">
            <a:extLst>
              <a:ext uri="{FF2B5EF4-FFF2-40B4-BE49-F238E27FC236}">
                <a16:creationId xmlns:a16="http://schemas.microsoft.com/office/drawing/2014/main" id="{3EDCDD80-9F47-2AC3-6CFF-50C8E78D8B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744" t="6236" r="14842" b="88430"/>
          <a:stretch>
            <a:fillRect/>
          </a:stretch>
        </p:blipFill>
        <p:spPr bwMode="auto">
          <a:xfrm>
            <a:off x="2277487" y="1819106"/>
            <a:ext cx="7637025" cy="60111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7E5C608-AA12-4DD3-FE5C-A0DD51CB9AFD}"/>
              </a:ext>
            </a:extLst>
          </p:cNvPr>
          <p:cNvSpPr/>
          <p:nvPr/>
        </p:nvSpPr>
        <p:spPr>
          <a:xfrm>
            <a:off x="4635062" y="1872853"/>
            <a:ext cx="1012892" cy="3669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7" name="Rectangle 6">
            <a:extLst>
              <a:ext uri="{FF2B5EF4-FFF2-40B4-BE49-F238E27FC236}">
                <a16:creationId xmlns:a16="http://schemas.microsoft.com/office/drawing/2014/main" id="{0B3ACB8F-A754-174E-463B-DB8C787D36C1}"/>
              </a:ext>
            </a:extLst>
          </p:cNvPr>
          <p:cNvSpPr/>
          <p:nvPr/>
        </p:nvSpPr>
        <p:spPr>
          <a:xfrm>
            <a:off x="164708" y="2615190"/>
            <a:ext cx="11913100" cy="726420"/>
          </a:xfrm>
          <a:prstGeom prst="rect">
            <a:avLst/>
          </a:prstGeom>
          <a:solidFill>
            <a:srgbClr val="C2E3E8"/>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0" name="Rectangle 9">
            <a:extLst>
              <a:ext uri="{FF2B5EF4-FFF2-40B4-BE49-F238E27FC236}">
                <a16:creationId xmlns:a16="http://schemas.microsoft.com/office/drawing/2014/main" id="{3D042DE9-BC53-DED9-943C-F6780C81905E}"/>
              </a:ext>
            </a:extLst>
          </p:cNvPr>
          <p:cNvSpPr/>
          <p:nvPr/>
        </p:nvSpPr>
        <p:spPr>
          <a:xfrm>
            <a:off x="5969401" y="1855693"/>
            <a:ext cx="911183" cy="46100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1" name="Rectangle 10">
            <a:extLst>
              <a:ext uri="{FF2B5EF4-FFF2-40B4-BE49-F238E27FC236}">
                <a16:creationId xmlns:a16="http://schemas.microsoft.com/office/drawing/2014/main" id="{08BD2020-D474-3EDF-CBC1-5F936195C607}"/>
              </a:ext>
            </a:extLst>
          </p:cNvPr>
          <p:cNvSpPr/>
          <p:nvPr/>
        </p:nvSpPr>
        <p:spPr>
          <a:xfrm>
            <a:off x="164404" y="3460287"/>
            <a:ext cx="11913100" cy="777244"/>
          </a:xfrm>
          <a:prstGeom prst="rect">
            <a:avLst/>
          </a:prstGeom>
          <a:solidFill>
            <a:srgbClr val="C2E3E8"/>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2" name="Rectangle 11">
            <a:extLst>
              <a:ext uri="{FF2B5EF4-FFF2-40B4-BE49-F238E27FC236}">
                <a16:creationId xmlns:a16="http://schemas.microsoft.com/office/drawing/2014/main" id="{04F53DE0-236B-F071-9D34-841730C62142}"/>
              </a:ext>
            </a:extLst>
          </p:cNvPr>
          <p:cNvSpPr/>
          <p:nvPr/>
        </p:nvSpPr>
        <p:spPr>
          <a:xfrm>
            <a:off x="7202031" y="1855692"/>
            <a:ext cx="1017944" cy="384072"/>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3" name="Rectangle 12">
            <a:extLst>
              <a:ext uri="{FF2B5EF4-FFF2-40B4-BE49-F238E27FC236}">
                <a16:creationId xmlns:a16="http://schemas.microsoft.com/office/drawing/2014/main" id="{9A16D5A0-59DE-9384-2757-AAAF8FB0A291}"/>
              </a:ext>
            </a:extLst>
          </p:cNvPr>
          <p:cNvSpPr/>
          <p:nvPr/>
        </p:nvSpPr>
        <p:spPr>
          <a:xfrm>
            <a:off x="164404" y="4353437"/>
            <a:ext cx="11913100" cy="680742"/>
          </a:xfrm>
          <a:prstGeom prst="rect">
            <a:avLst/>
          </a:prstGeom>
          <a:solidFill>
            <a:srgbClr val="C2E3E8"/>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4" name="Rectangle 13">
            <a:extLst>
              <a:ext uri="{FF2B5EF4-FFF2-40B4-BE49-F238E27FC236}">
                <a16:creationId xmlns:a16="http://schemas.microsoft.com/office/drawing/2014/main" id="{E4709790-B209-AEB3-D3F0-A0B6190AB135}"/>
              </a:ext>
            </a:extLst>
          </p:cNvPr>
          <p:cNvSpPr/>
          <p:nvPr/>
        </p:nvSpPr>
        <p:spPr>
          <a:xfrm>
            <a:off x="8541422" y="1872853"/>
            <a:ext cx="1373090" cy="426562"/>
          </a:xfrm>
          <a:prstGeom prst="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5" name="Rectangle 14">
            <a:extLst>
              <a:ext uri="{FF2B5EF4-FFF2-40B4-BE49-F238E27FC236}">
                <a16:creationId xmlns:a16="http://schemas.microsoft.com/office/drawing/2014/main" id="{2C3340AC-0F4B-DA1E-6F21-1BD9A797F64A}"/>
              </a:ext>
            </a:extLst>
          </p:cNvPr>
          <p:cNvSpPr/>
          <p:nvPr/>
        </p:nvSpPr>
        <p:spPr>
          <a:xfrm>
            <a:off x="164405" y="5132249"/>
            <a:ext cx="11913099" cy="675586"/>
          </a:xfrm>
          <a:prstGeom prst="rect">
            <a:avLst/>
          </a:prstGeom>
          <a:solidFill>
            <a:srgbClr val="C2E3E8"/>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Raleway" pitchFamily="2" charset="0"/>
            </a:endParaRPr>
          </a:p>
        </p:txBody>
      </p:sp>
      <p:sp>
        <p:nvSpPr>
          <p:cNvPr id="17" name="TextBox 16">
            <a:extLst>
              <a:ext uri="{FF2B5EF4-FFF2-40B4-BE49-F238E27FC236}">
                <a16:creationId xmlns:a16="http://schemas.microsoft.com/office/drawing/2014/main" id="{CFB13473-157E-B428-7BA1-33CC931F002D}"/>
              </a:ext>
            </a:extLst>
          </p:cNvPr>
          <p:cNvSpPr txBox="1"/>
          <p:nvPr/>
        </p:nvSpPr>
        <p:spPr>
          <a:xfrm>
            <a:off x="122518" y="3678201"/>
            <a:ext cx="5635811" cy="369332"/>
          </a:xfrm>
          <a:prstGeom prst="rect">
            <a:avLst/>
          </a:prstGeom>
          <a:noFill/>
        </p:spPr>
        <p:txBody>
          <a:bodyPr wrap="square" rtlCol="0">
            <a:spAutoFit/>
          </a:bodyPr>
          <a:lstStyle/>
          <a:p>
            <a:endParaRPr lang="en-CA" dirty="0">
              <a:latin typeface="Raleway" pitchFamily="2" charset="0"/>
            </a:endParaRPr>
          </a:p>
        </p:txBody>
      </p:sp>
      <p:sp>
        <p:nvSpPr>
          <p:cNvPr id="18" name="TextBox 17">
            <a:extLst>
              <a:ext uri="{FF2B5EF4-FFF2-40B4-BE49-F238E27FC236}">
                <a16:creationId xmlns:a16="http://schemas.microsoft.com/office/drawing/2014/main" id="{5031729F-F417-F174-6E10-E9A4162B0E1B}"/>
              </a:ext>
            </a:extLst>
          </p:cNvPr>
          <p:cNvSpPr txBox="1"/>
          <p:nvPr/>
        </p:nvSpPr>
        <p:spPr>
          <a:xfrm>
            <a:off x="7219487" y="4789565"/>
            <a:ext cx="4807500" cy="369332"/>
          </a:xfrm>
          <a:prstGeom prst="rect">
            <a:avLst/>
          </a:prstGeom>
          <a:noFill/>
        </p:spPr>
        <p:txBody>
          <a:bodyPr wrap="square" rtlCol="0">
            <a:spAutoFit/>
          </a:bodyPr>
          <a:lstStyle/>
          <a:p>
            <a:endParaRPr lang="en-CA" dirty="0">
              <a:latin typeface="Raleway" pitchFamily="2" charset="0"/>
            </a:endParaRPr>
          </a:p>
        </p:txBody>
      </p:sp>
      <p:sp>
        <p:nvSpPr>
          <p:cNvPr id="19" name="TextBox 18">
            <a:extLst>
              <a:ext uri="{FF2B5EF4-FFF2-40B4-BE49-F238E27FC236}">
                <a16:creationId xmlns:a16="http://schemas.microsoft.com/office/drawing/2014/main" id="{9B04A864-DEFC-5EAE-1BA4-4605DA87287F}"/>
              </a:ext>
            </a:extLst>
          </p:cNvPr>
          <p:cNvSpPr txBox="1"/>
          <p:nvPr/>
        </p:nvSpPr>
        <p:spPr>
          <a:xfrm>
            <a:off x="1779440" y="2707216"/>
            <a:ext cx="10356957" cy="646331"/>
          </a:xfrm>
          <a:prstGeom prst="rect">
            <a:avLst/>
          </a:prstGeom>
          <a:noFill/>
        </p:spPr>
        <p:txBody>
          <a:bodyPr wrap="square" rtlCol="0">
            <a:spAutoFit/>
          </a:bodyPr>
          <a:lstStyle/>
          <a:p>
            <a:r>
              <a:rPr lang="en-US" dirty="0">
                <a:latin typeface="Raleway" pitchFamily="2" charset="0"/>
              </a:rPr>
              <a:t>Radiometric link budget with a </a:t>
            </a:r>
            <a:r>
              <a:rPr lang="en-US" b="1" dirty="0">
                <a:latin typeface="Raleway" pitchFamily="2" charset="0"/>
              </a:rPr>
              <a:t>white noise draw </a:t>
            </a:r>
            <a:r>
              <a:rPr lang="en-US" dirty="0">
                <a:latin typeface="Raleway" pitchFamily="2" charset="0"/>
              </a:rPr>
              <a:t>that scales inversely with the square root of that received power.</a:t>
            </a:r>
            <a:endParaRPr lang="en-CA" dirty="0">
              <a:latin typeface="Raleway" pitchFamily="2" charset="0"/>
            </a:endParaRPr>
          </a:p>
        </p:txBody>
      </p:sp>
      <p:sp>
        <p:nvSpPr>
          <p:cNvPr id="20" name="TextBox 19">
            <a:extLst>
              <a:ext uri="{FF2B5EF4-FFF2-40B4-BE49-F238E27FC236}">
                <a16:creationId xmlns:a16="http://schemas.microsoft.com/office/drawing/2014/main" id="{E7D78F02-35A3-B4EE-0129-74BAA0BEE5E3}"/>
              </a:ext>
            </a:extLst>
          </p:cNvPr>
          <p:cNvSpPr txBox="1"/>
          <p:nvPr/>
        </p:nvSpPr>
        <p:spPr>
          <a:xfrm>
            <a:off x="1779440" y="3561538"/>
            <a:ext cx="10290041" cy="646331"/>
          </a:xfrm>
          <a:prstGeom prst="rect">
            <a:avLst/>
          </a:prstGeom>
          <a:noFill/>
        </p:spPr>
        <p:txBody>
          <a:bodyPr wrap="square" rtlCol="0">
            <a:spAutoFit/>
          </a:bodyPr>
          <a:lstStyle/>
          <a:p>
            <a:r>
              <a:rPr lang="en-US" b="1" dirty="0">
                <a:latin typeface="Raleway" pitchFamily="2" charset="0"/>
              </a:rPr>
              <a:t>Pink noise signal</a:t>
            </a:r>
            <a:r>
              <a:rPr lang="en-US" dirty="0">
                <a:latin typeface="Raleway" pitchFamily="2" charset="0"/>
              </a:rPr>
              <a:t> via a first-order autoregressive process, scaled proportionally to the distance between spacecraft.</a:t>
            </a:r>
            <a:endParaRPr lang="en-CA" dirty="0">
              <a:latin typeface="Raleway" pitchFamily="2" charset="0"/>
            </a:endParaRPr>
          </a:p>
        </p:txBody>
      </p:sp>
      <p:sp>
        <p:nvSpPr>
          <p:cNvPr id="21" name="TextBox 20">
            <a:extLst>
              <a:ext uri="{FF2B5EF4-FFF2-40B4-BE49-F238E27FC236}">
                <a16:creationId xmlns:a16="http://schemas.microsoft.com/office/drawing/2014/main" id="{9C813E67-6799-ADAB-8164-73342DC98635}"/>
              </a:ext>
            </a:extLst>
          </p:cNvPr>
          <p:cNvSpPr txBox="1"/>
          <p:nvPr/>
        </p:nvSpPr>
        <p:spPr>
          <a:xfrm>
            <a:off x="1779441" y="4398184"/>
            <a:ext cx="10298063" cy="646331"/>
          </a:xfrm>
          <a:prstGeom prst="rect">
            <a:avLst/>
          </a:prstGeom>
          <a:noFill/>
        </p:spPr>
        <p:txBody>
          <a:bodyPr wrap="square" rtlCol="0">
            <a:spAutoFit/>
          </a:bodyPr>
          <a:lstStyle/>
          <a:p>
            <a:r>
              <a:rPr lang="en-US" dirty="0">
                <a:latin typeface="Raleway" pitchFamily="2" charset="0"/>
              </a:rPr>
              <a:t>The </a:t>
            </a:r>
            <a:r>
              <a:rPr lang="en-US" b="1" dirty="0">
                <a:latin typeface="Raleway" pitchFamily="2" charset="0"/>
              </a:rPr>
              <a:t>Path change caused by spacecraft pointing jitter </a:t>
            </a:r>
            <a:r>
              <a:rPr lang="en-US" dirty="0">
                <a:latin typeface="Raleway" pitchFamily="2" charset="0"/>
              </a:rPr>
              <a:t>is added to a randomized linear coupling matrix representing lingering post-calibration errors.</a:t>
            </a:r>
            <a:endParaRPr lang="en-CA" dirty="0">
              <a:latin typeface="Raleway" pitchFamily="2" charset="0"/>
            </a:endParaRPr>
          </a:p>
        </p:txBody>
      </p:sp>
      <p:sp>
        <p:nvSpPr>
          <p:cNvPr id="23" name="TextBox 22">
            <a:extLst>
              <a:ext uri="{FF2B5EF4-FFF2-40B4-BE49-F238E27FC236}">
                <a16:creationId xmlns:a16="http://schemas.microsoft.com/office/drawing/2014/main" id="{2B36701E-CFB5-30EA-3BDA-BFC890343F4A}"/>
              </a:ext>
            </a:extLst>
          </p:cNvPr>
          <p:cNvSpPr txBox="1"/>
          <p:nvPr/>
        </p:nvSpPr>
        <p:spPr>
          <a:xfrm>
            <a:off x="1779441" y="5175773"/>
            <a:ext cx="10126698" cy="646331"/>
          </a:xfrm>
          <a:prstGeom prst="rect">
            <a:avLst/>
          </a:prstGeom>
          <a:noFill/>
        </p:spPr>
        <p:txBody>
          <a:bodyPr wrap="square">
            <a:spAutoFit/>
          </a:bodyPr>
          <a:lstStyle/>
          <a:p>
            <a:r>
              <a:rPr lang="en-US" dirty="0">
                <a:latin typeface="Raleway" pitchFamily="2" charset="0"/>
              </a:rPr>
              <a:t>Simulated via a</a:t>
            </a:r>
            <a:r>
              <a:rPr lang="en-US" b="1" dirty="0">
                <a:latin typeface="Raleway" pitchFamily="2" charset="0"/>
              </a:rPr>
              <a:t> first-order Gauss-Markov random walk</a:t>
            </a:r>
            <a:r>
              <a:rPr lang="en-US" dirty="0">
                <a:latin typeface="Raleway" pitchFamily="2" charset="0"/>
              </a:rPr>
              <a:t> applied directly to the body-frame metrology head mounting vectors.</a:t>
            </a:r>
            <a:endParaRPr lang="en-CA" dirty="0">
              <a:latin typeface="Raleway" pitchFamily="2" charset="0"/>
            </a:endParaRPr>
          </a:p>
        </p:txBody>
      </p:sp>
      <p:pic>
        <p:nvPicPr>
          <p:cNvPr id="2" name="Picture 10">
            <a:extLst>
              <a:ext uri="{FF2B5EF4-FFF2-40B4-BE49-F238E27FC236}">
                <a16:creationId xmlns:a16="http://schemas.microsoft.com/office/drawing/2014/main" id="{4EF2DAED-0339-1C0A-BF4A-D1704612E7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165" t="6236" r="53553" b="88430"/>
          <a:stretch>
            <a:fillRect/>
          </a:stretch>
        </p:blipFill>
        <p:spPr bwMode="auto">
          <a:xfrm>
            <a:off x="395103" y="2726056"/>
            <a:ext cx="911183" cy="6011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a:extLst>
              <a:ext uri="{FF2B5EF4-FFF2-40B4-BE49-F238E27FC236}">
                <a16:creationId xmlns:a16="http://schemas.microsoft.com/office/drawing/2014/main" id="{D6B79A28-3222-A507-D424-CE1CB2EA70D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558" t="6236" r="42160" b="88430"/>
          <a:stretch>
            <a:fillRect/>
          </a:stretch>
        </p:blipFill>
        <p:spPr bwMode="auto">
          <a:xfrm>
            <a:off x="373615" y="3612798"/>
            <a:ext cx="911183" cy="6011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AD2BF641-F09E-182E-A364-7E3CB8A916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704" t="6236" r="30044" b="88430"/>
          <a:stretch>
            <a:fillRect/>
          </a:stretch>
        </p:blipFill>
        <p:spPr bwMode="auto">
          <a:xfrm>
            <a:off x="341721" y="4453728"/>
            <a:ext cx="1017945" cy="60111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8AD7D55B-5073-CBF7-6A51-D07DF10C42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404" t="6236" r="14842" b="88430"/>
          <a:stretch>
            <a:fillRect/>
          </a:stretch>
        </p:blipFill>
        <p:spPr bwMode="auto">
          <a:xfrm>
            <a:off x="270292" y="5229255"/>
            <a:ext cx="1403262" cy="601119"/>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8320005B-E304-A958-2A5F-ED8D12CAA227}"/>
              </a:ext>
            </a:extLst>
          </p:cNvPr>
          <p:cNvSpPr>
            <a:spLocks noGrp="1"/>
          </p:cNvSpPr>
          <p:nvPr>
            <p:ph type="sldNum" sz="quarter" idx="12"/>
          </p:nvPr>
        </p:nvSpPr>
        <p:spPr>
          <a:xfrm>
            <a:off x="9448495" y="6486356"/>
            <a:ext cx="2743200" cy="365125"/>
          </a:xfrm>
        </p:spPr>
        <p:txBody>
          <a:bodyPr/>
          <a:lstStyle/>
          <a:p>
            <a:r>
              <a:rPr lang="en-CA" sz="1600" dirty="0"/>
              <a:t>12</a:t>
            </a:r>
          </a:p>
        </p:txBody>
      </p:sp>
      <p:sp>
        <p:nvSpPr>
          <p:cNvPr id="24" name="Shape 1">
            <a:extLst>
              <a:ext uri="{FF2B5EF4-FFF2-40B4-BE49-F238E27FC236}">
                <a16:creationId xmlns:a16="http://schemas.microsoft.com/office/drawing/2014/main" id="{1DFDFF02-1AD4-438E-FE58-35595DB11B92}"/>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6" name="TextBox 25">
            <a:extLst>
              <a:ext uri="{FF2B5EF4-FFF2-40B4-BE49-F238E27FC236}">
                <a16:creationId xmlns:a16="http://schemas.microsoft.com/office/drawing/2014/main" id="{DEC3B470-2EF2-D306-CBA1-39835844318A}"/>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8" name="TextBox 27">
            <a:extLst>
              <a:ext uri="{FF2B5EF4-FFF2-40B4-BE49-F238E27FC236}">
                <a16:creationId xmlns:a16="http://schemas.microsoft.com/office/drawing/2014/main" id="{C1E541F5-0657-C429-69F1-4C3B0127D0B7}"/>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30" name="TextBox 29">
            <a:extLst>
              <a:ext uri="{FF2B5EF4-FFF2-40B4-BE49-F238E27FC236}">
                <a16:creationId xmlns:a16="http://schemas.microsoft.com/office/drawing/2014/main" id="{42056547-C1DE-7A57-32C7-4A001CB7535E}"/>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32" name="TextBox 31">
            <a:extLst>
              <a:ext uri="{FF2B5EF4-FFF2-40B4-BE49-F238E27FC236}">
                <a16:creationId xmlns:a16="http://schemas.microsoft.com/office/drawing/2014/main" id="{EC91266B-0EF3-FEA6-117D-5961A9BF015B}"/>
              </a:ext>
            </a:extLst>
          </p:cNvPr>
          <p:cNvSpPr txBox="1"/>
          <p:nvPr/>
        </p:nvSpPr>
        <p:spPr>
          <a:xfrm>
            <a:off x="5067300" y="-2481"/>
            <a:ext cx="1910370" cy="400110"/>
          </a:xfrm>
          <a:prstGeom prst="rect">
            <a:avLst/>
          </a:prstGeom>
          <a:noFill/>
        </p:spPr>
        <p:txBody>
          <a:bodyPr wrap="square" rtlCol="0">
            <a:spAutoFit/>
          </a:bodyPr>
          <a:lstStyle/>
          <a:p>
            <a:pPr algn="ctr"/>
            <a:r>
              <a:rPr lang="en-CA" sz="2000" dirty="0">
                <a:latin typeface="Raleway" pitchFamily="2" charset="0"/>
              </a:rPr>
              <a:t>Methodology</a:t>
            </a:r>
          </a:p>
        </p:txBody>
      </p:sp>
      <p:sp>
        <p:nvSpPr>
          <p:cNvPr id="34" name="TextBox 33">
            <a:extLst>
              <a:ext uri="{FF2B5EF4-FFF2-40B4-BE49-F238E27FC236}">
                <a16:creationId xmlns:a16="http://schemas.microsoft.com/office/drawing/2014/main" id="{43521FC8-ECF5-8CE0-1B43-10F7519C109D}"/>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36" name="TextBox 35">
            <a:extLst>
              <a:ext uri="{FF2B5EF4-FFF2-40B4-BE49-F238E27FC236}">
                <a16:creationId xmlns:a16="http://schemas.microsoft.com/office/drawing/2014/main" id="{AE81C137-4588-75D8-21D3-6276225820AE}"/>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348539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21565612-47FD-42BA-12FB-2231B6BC57E9}"/>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727A9CF-2152-9439-14A6-88031242A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916" y="810941"/>
            <a:ext cx="7520168" cy="5969039"/>
          </a:xfrm>
          <a:prstGeom prst="rect">
            <a:avLst/>
          </a:prstGeom>
        </p:spPr>
      </p:pic>
      <p:pic>
        <p:nvPicPr>
          <p:cNvPr id="3" name="Google Shape;57;p13">
            <a:extLst>
              <a:ext uri="{FF2B5EF4-FFF2-40B4-BE49-F238E27FC236}">
                <a16:creationId xmlns:a16="http://schemas.microsoft.com/office/drawing/2014/main" id="{0C8AC792-22CC-FD98-4C7C-028ABD852C9A}"/>
              </a:ext>
            </a:extLst>
          </p:cNvPr>
          <p:cNvPicPr preferRelativeResize="0"/>
          <p:nvPr/>
        </p:nvPicPr>
        <p:blipFill>
          <a:blip r:embed="rId4">
            <a:alphaModFix/>
          </a:blip>
          <a:stretch>
            <a:fillRect/>
          </a:stretch>
        </p:blipFill>
        <p:spPr>
          <a:xfrm>
            <a:off x="10739418" y="83622"/>
            <a:ext cx="1540523" cy="1091414"/>
          </a:xfrm>
          <a:prstGeom prst="rect">
            <a:avLst/>
          </a:prstGeom>
          <a:noFill/>
          <a:ln>
            <a:noFill/>
          </a:ln>
        </p:spPr>
      </p:pic>
      <p:sp>
        <p:nvSpPr>
          <p:cNvPr id="2" name="Slide Number Placeholder 1">
            <a:extLst>
              <a:ext uri="{FF2B5EF4-FFF2-40B4-BE49-F238E27FC236}">
                <a16:creationId xmlns:a16="http://schemas.microsoft.com/office/drawing/2014/main" id="{C3EB4D90-EF0E-65D6-0B8A-0AFF977F03B0}"/>
              </a:ext>
            </a:extLst>
          </p:cNvPr>
          <p:cNvSpPr>
            <a:spLocks noGrp="1"/>
          </p:cNvSpPr>
          <p:nvPr>
            <p:ph type="sldNum" sz="quarter" idx="12"/>
          </p:nvPr>
        </p:nvSpPr>
        <p:spPr>
          <a:xfrm>
            <a:off x="9448800" y="6492875"/>
            <a:ext cx="2743200" cy="365125"/>
          </a:xfrm>
        </p:spPr>
        <p:txBody>
          <a:bodyPr/>
          <a:lstStyle/>
          <a:p>
            <a:r>
              <a:rPr lang="en-CA" sz="1600" dirty="0"/>
              <a:t>13</a:t>
            </a:r>
          </a:p>
        </p:txBody>
      </p:sp>
      <p:sp>
        <p:nvSpPr>
          <p:cNvPr id="6" name="Shape 1">
            <a:extLst>
              <a:ext uri="{FF2B5EF4-FFF2-40B4-BE49-F238E27FC236}">
                <a16:creationId xmlns:a16="http://schemas.microsoft.com/office/drawing/2014/main" id="{B4251164-90A8-159C-EA35-A7E1713B0F5B}"/>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11" name="TextBox 10">
            <a:extLst>
              <a:ext uri="{FF2B5EF4-FFF2-40B4-BE49-F238E27FC236}">
                <a16:creationId xmlns:a16="http://schemas.microsoft.com/office/drawing/2014/main" id="{FED5680E-2716-6566-55AE-2267A36376F1}"/>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5" name="TextBox 14">
            <a:extLst>
              <a:ext uri="{FF2B5EF4-FFF2-40B4-BE49-F238E27FC236}">
                <a16:creationId xmlns:a16="http://schemas.microsoft.com/office/drawing/2014/main" id="{F5EC993C-10B6-027D-4D32-A77490B9C6D4}"/>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20" name="TextBox 19">
            <a:extLst>
              <a:ext uri="{FF2B5EF4-FFF2-40B4-BE49-F238E27FC236}">
                <a16:creationId xmlns:a16="http://schemas.microsoft.com/office/drawing/2014/main" id="{98621ABC-BED9-6DF0-221F-6C1C67B5EFF4}"/>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2" name="TextBox 21">
            <a:extLst>
              <a:ext uri="{FF2B5EF4-FFF2-40B4-BE49-F238E27FC236}">
                <a16:creationId xmlns:a16="http://schemas.microsoft.com/office/drawing/2014/main" id="{30F481EB-C815-9ED8-B704-E6C764FEC4A6}"/>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24" name="TextBox 23">
            <a:extLst>
              <a:ext uri="{FF2B5EF4-FFF2-40B4-BE49-F238E27FC236}">
                <a16:creationId xmlns:a16="http://schemas.microsoft.com/office/drawing/2014/main" id="{6E335135-FD06-6DF7-B3AA-62C1ACD5E993}"/>
              </a:ext>
            </a:extLst>
          </p:cNvPr>
          <p:cNvSpPr txBox="1"/>
          <p:nvPr/>
        </p:nvSpPr>
        <p:spPr>
          <a:xfrm>
            <a:off x="6977670" y="-2481"/>
            <a:ext cx="1277328" cy="400110"/>
          </a:xfrm>
          <a:prstGeom prst="rect">
            <a:avLst/>
          </a:prstGeom>
          <a:noFill/>
        </p:spPr>
        <p:txBody>
          <a:bodyPr wrap="square" rtlCol="0">
            <a:spAutoFit/>
          </a:bodyPr>
          <a:lstStyle/>
          <a:p>
            <a:pPr algn="ctr"/>
            <a:r>
              <a:rPr lang="en-CA" sz="2000" dirty="0">
                <a:latin typeface="Raleway" pitchFamily="2" charset="0"/>
              </a:rPr>
              <a:t>Results</a:t>
            </a:r>
          </a:p>
        </p:txBody>
      </p:sp>
      <p:sp>
        <p:nvSpPr>
          <p:cNvPr id="26" name="TextBox 25">
            <a:extLst>
              <a:ext uri="{FF2B5EF4-FFF2-40B4-BE49-F238E27FC236}">
                <a16:creationId xmlns:a16="http://schemas.microsoft.com/office/drawing/2014/main" id="{F9E6E9F9-120C-9E25-4F6B-FF2943E95136}"/>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35138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35CD990F-0DBE-547F-2715-7F35F6BECD8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B2BBF0D-83C3-67DF-A9AB-84B6DCE190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916" y="795628"/>
            <a:ext cx="7520167" cy="5969039"/>
          </a:xfrm>
          <a:prstGeom prst="rect">
            <a:avLst/>
          </a:prstGeom>
        </p:spPr>
      </p:pic>
      <p:pic>
        <p:nvPicPr>
          <p:cNvPr id="3" name="Google Shape;57;p13">
            <a:extLst>
              <a:ext uri="{FF2B5EF4-FFF2-40B4-BE49-F238E27FC236}">
                <a16:creationId xmlns:a16="http://schemas.microsoft.com/office/drawing/2014/main" id="{F87247DF-9D75-71A4-7BEB-62565B790F2C}"/>
              </a:ext>
            </a:extLst>
          </p:cNvPr>
          <p:cNvPicPr preferRelativeResize="0"/>
          <p:nvPr/>
        </p:nvPicPr>
        <p:blipFill>
          <a:blip r:embed="rId4">
            <a:alphaModFix/>
          </a:blip>
          <a:stretch>
            <a:fillRect/>
          </a:stretch>
        </p:blipFill>
        <p:spPr>
          <a:xfrm>
            <a:off x="10739418" y="83622"/>
            <a:ext cx="1540523" cy="1091414"/>
          </a:xfrm>
          <a:prstGeom prst="rect">
            <a:avLst/>
          </a:prstGeom>
          <a:noFill/>
          <a:ln>
            <a:noFill/>
          </a:ln>
        </p:spPr>
      </p:pic>
      <p:sp>
        <p:nvSpPr>
          <p:cNvPr id="2" name="Slide Number Placeholder 1">
            <a:extLst>
              <a:ext uri="{FF2B5EF4-FFF2-40B4-BE49-F238E27FC236}">
                <a16:creationId xmlns:a16="http://schemas.microsoft.com/office/drawing/2014/main" id="{EC754896-D2D0-23AB-6979-CDE870FF1FB8}"/>
              </a:ext>
            </a:extLst>
          </p:cNvPr>
          <p:cNvSpPr>
            <a:spLocks noGrp="1"/>
          </p:cNvSpPr>
          <p:nvPr>
            <p:ph type="sldNum" sz="quarter" idx="12"/>
          </p:nvPr>
        </p:nvSpPr>
        <p:spPr>
          <a:xfrm>
            <a:off x="9448800" y="6492875"/>
            <a:ext cx="2743200" cy="365125"/>
          </a:xfrm>
        </p:spPr>
        <p:txBody>
          <a:bodyPr/>
          <a:lstStyle/>
          <a:p>
            <a:r>
              <a:rPr lang="en-CA" sz="1600" dirty="0"/>
              <a:t>13</a:t>
            </a:r>
          </a:p>
        </p:txBody>
      </p:sp>
      <p:sp>
        <p:nvSpPr>
          <p:cNvPr id="6" name="Shape 1">
            <a:extLst>
              <a:ext uri="{FF2B5EF4-FFF2-40B4-BE49-F238E27FC236}">
                <a16:creationId xmlns:a16="http://schemas.microsoft.com/office/drawing/2014/main" id="{5BDC8FEA-B8CA-116D-5982-92983E267D03}"/>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11" name="TextBox 10">
            <a:extLst>
              <a:ext uri="{FF2B5EF4-FFF2-40B4-BE49-F238E27FC236}">
                <a16:creationId xmlns:a16="http://schemas.microsoft.com/office/drawing/2014/main" id="{C20FA7DD-A6D6-50F6-32CB-1A9CCAD8AC5E}"/>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5" name="TextBox 14">
            <a:extLst>
              <a:ext uri="{FF2B5EF4-FFF2-40B4-BE49-F238E27FC236}">
                <a16:creationId xmlns:a16="http://schemas.microsoft.com/office/drawing/2014/main" id="{9616A99D-32A6-80BB-DBFD-18B2C93FC1DB}"/>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20" name="TextBox 19">
            <a:extLst>
              <a:ext uri="{FF2B5EF4-FFF2-40B4-BE49-F238E27FC236}">
                <a16:creationId xmlns:a16="http://schemas.microsoft.com/office/drawing/2014/main" id="{9FDD2938-ECBF-B22F-2625-6D6F5625C1E6}"/>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22" name="TextBox 21">
            <a:extLst>
              <a:ext uri="{FF2B5EF4-FFF2-40B4-BE49-F238E27FC236}">
                <a16:creationId xmlns:a16="http://schemas.microsoft.com/office/drawing/2014/main" id="{0CD25D00-3454-353C-E2D6-91B78DF430CD}"/>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24" name="TextBox 23">
            <a:extLst>
              <a:ext uri="{FF2B5EF4-FFF2-40B4-BE49-F238E27FC236}">
                <a16:creationId xmlns:a16="http://schemas.microsoft.com/office/drawing/2014/main" id="{12A4F32D-5DB9-6C79-851D-6A9C9DE702B3}"/>
              </a:ext>
            </a:extLst>
          </p:cNvPr>
          <p:cNvSpPr txBox="1"/>
          <p:nvPr/>
        </p:nvSpPr>
        <p:spPr>
          <a:xfrm>
            <a:off x="6977670" y="-2481"/>
            <a:ext cx="1277328" cy="400110"/>
          </a:xfrm>
          <a:prstGeom prst="rect">
            <a:avLst/>
          </a:prstGeom>
          <a:noFill/>
        </p:spPr>
        <p:txBody>
          <a:bodyPr wrap="square" rtlCol="0">
            <a:spAutoFit/>
          </a:bodyPr>
          <a:lstStyle/>
          <a:p>
            <a:pPr algn="ctr"/>
            <a:r>
              <a:rPr lang="en-CA" sz="2000" dirty="0">
                <a:latin typeface="Raleway" pitchFamily="2" charset="0"/>
              </a:rPr>
              <a:t>Results</a:t>
            </a:r>
          </a:p>
        </p:txBody>
      </p:sp>
      <p:sp>
        <p:nvSpPr>
          <p:cNvPr id="26" name="TextBox 25">
            <a:extLst>
              <a:ext uri="{FF2B5EF4-FFF2-40B4-BE49-F238E27FC236}">
                <a16:creationId xmlns:a16="http://schemas.microsoft.com/office/drawing/2014/main" id="{C1D3EFCC-4C46-C4DB-81E9-E09270874561}"/>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8" name="TextBox 7">
            <a:extLst>
              <a:ext uri="{FF2B5EF4-FFF2-40B4-BE49-F238E27FC236}">
                <a16:creationId xmlns:a16="http://schemas.microsoft.com/office/drawing/2014/main" id="{F46919CC-6501-5138-6959-539F0812FDB3}"/>
              </a:ext>
            </a:extLst>
          </p:cNvPr>
          <p:cNvSpPr txBox="1"/>
          <p:nvPr/>
        </p:nvSpPr>
        <p:spPr>
          <a:xfrm>
            <a:off x="2271239" y="2852644"/>
            <a:ext cx="9920761" cy="830997"/>
          </a:xfrm>
          <a:prstGeom prst="rect">
            <a:avLst/>
          </a:prstGeom>
          <a:noFill/>
        </p:spPr>
        <p:txBody>
          <a:bodyPr wrap="square">
            <a:spAutoFit/>
          </a:bodyPr>
          <a:lstStyle/>
          <a:p>
            <a:pPr algn="ctr"/>
            <a:r>
              <a:rPr lang="en-CA" sz="2400" dirty="0">
                <a:latin typeface="Raleway" pitchFamily="2" charset="0"/>
              </a:rPr>
              <a:t>Controller selection sets the accuracy–propellant trade</a:t>
            </a:r>
          </a:p>
          <a:p>
            <a:r>
              <a:rPr lang="en-CA" sz="2400" dirty="0">
                <a:latin typeface="Raleway" pitchFamily="2" charset="0"/>
              </a:rPr>
              <a:t> </a:t>
            </a:r>
            <a:endParaRPr lang="en-CA" dirty="0"/>
          </a:p>
        </p:txBody>
      </p:sp>
      <p:sp>
        <p:nvSpPr>
          <p:cNvPr id="16" name="TextBox 15">
            <a:extLst>
              <a:ext uri="{FF2B5EF4-FFF2-40B4-BE49-F238E27FC236}">
                <a16:creationId xmlns:a16="http://schemas.microsoft.com/office/drawing/2014/main" id="{07963693-BB6F-6426-D170-CD02ECA1E677}"/>
              </a:ext>
            </a:extLst>
          </p:cNvPr>
          <p:cNvSpPr txBox="1"/>
          <p:nvPr/>
        </p:nvSpPr>
        <p:spPr>
          <a:xfrm>
            <a:off x="3117131" y="3620548"/>
            <a:ext cx="7041518" cy="461665"/>
          </a:xfrm>
          <a:prstGeom prst="rect">
            <a:avLst/>
          </a:prstGeom>
          <a:noFill/>
        </p:spPr>
        <p:txBody>
          <a:bodyPr wrap="square">
            <a:spAutoFit/>
          </a:bodyPr>
          <a:lstStyle/>
          <a:p>
            <a:pPr algn="ctr"/>
            <a:r>
              <a:rPr lang="en-CA" sz="2400" dirty="0">
                <a:latin typeface="Raleway" pitchFamily="2" charset="0"/>
              </a:rPr>
              <a:t>Array-rotation period is the common </a:t>
            </a:r>
            <a:r>
              <a:rPr lang="en-CA" sz="2400" dirty="0" err="1">
                <a:latin typeface="Raleway" pitchFamily="2" charset="0"/>
              </a:rPr>
              <a:t>Δv</a:t>
            </a:r>
            <a:r>
              <a:rPr lang="en-CA" sz="2400" dirty="0">
                <a:latin typeface="Raleway" pitchFamily="2" charset="0"/>
              </a:rPr>
              <a:t> driver</a:t>
            </a:r>
          </a:p>
        </p:txBody>
      </p:sp>
      <p:sp>
        <p:nvSpPr>
          <p:cNvPr id="18" name="TextBox 17">
            <a:extLst>
              <a:ext uri="{FF2B5EF4-FFF2-40B4-BE49-F238E27FC236}">
                <a16:creationId xmlns:a16="http://schemas.microsoft.com/office/drawing/2014/main" id="{6E29E30A-263E-F2C5-F7BB-18787CD448F0}"/>
              </a:ext>
            </a:extLst>
          </p:cNvPr>
          <p:cNvSpPr txBox="1"/>
          <p:nvPr/>
        </p:nvSpPr>
        <p:spPr>
          <a:xfrm>
            <a:off x="1452582" y="4388452"/>
            <a:ext cx="10739418" cy="461665"/>
          </a:xfrm>
          <a:prstGeom prst="rect">
            <a:avLst/>
          </a:prstGeom>
          <a:noFill/>
        </p:spPr>
        <p:txBody>
          <a:bodyPr wrap="square">
            <a:spAutoFit/>
          </a:bodyPr>
          <a:lstStyle/>
          <a:p>
            <a:pPr algn="ctr"/>
            <a:r>
              <a:rPr lang="en-CA" sz="2400" dirty="0">
                <a:latin typeface="Raleway" pitchFamily="2" charset="0"/>
              </a:rPr>
              <a:t>In- vs out-of-plane affects the LQI controller only</a:t>
            </a:r>
          </a:p>
        </p:txBody>
      </p:sp>
    </p:spTree>
    <p:extLst>
      <p:ext uri="{BB962C8B-B14F-4D97-AF65-F5344CB8AC3E}">
        <p14:creationId xmlns:p14="http://schemas.microsoft.com/office/powerpoint/2010/main" val="302445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5FD01755-364F-9F48-1BA2-6C23C9FA0557}"/>
            </a:ext>
          </a:extLst>
        </p:cNvPr>
        <p:cNvGrpSpPr/>
        <p:nvPr/>
      </p:nvGrpSpPr>
      <p:grpSpPr>
        <a:xfrm>
          <a:off x="0" y="0"/>
          <a:ext cx="0" cy="0"/>
          <a:chOff x="0" y="0"/>
          <a:chExt cx="0" cy="0"/>
        </a:xfrm>
      </p:grpSpPr>
      <p:sp>
        <p:nvSpPr>
          <p:cNvPr id="326" name="Google Shape;326;p36">
            <a:extLst>
              <a:ext uri="{FF2B5EF4-FFF2-40B4-BE49-F238E27FC236}">
                <a16:creationId xmlns:a16="http://schemas.microsoft.com/office/drawing/2014/main" id="{52369078-782D-285B-0F8D-387631D26851}"/>
              </a:ext>
            </a:extLst>
          </p:cNvPr>
          <p:cNvSpPr txBox="1"/>
          <p:nvPr/>
        </p:nvSpPr>
        <p:spPr>
          <a:xfrm>
            <a:off x="0" y="581879"/>
            <a:ext cx="12192000" cy="1028899"/>
          </a:xfrm>
          <a:prstGeom prst="rect">
            <a:avLst/>
          </a:prstGeom>
          <a:noFill/>
          <a:ln>
            <a:noFill/>
          </a:ln>
        </p:spPr>
        <p:txBody>
          <a:bodyPr spcFirstLastPara="1" wrap="square" lIns="121900" tIns="121900" rIns="121900" bIns="121900" anchor="t" anchorCtr="0">
            <a:noAutofit/>
          </a:bodyPr>
          <a:lstStyle/>
          <a:p>
            <a:pPr algn="ctr"/>
            <a:r>
              <a:rPr lang="en" sz="3600" dirty="0">
                <a:solidFill>
                  <a:schemeClr val="dk1"/>
                </a:solidFill>
                <a:latin typeface="Raleway" pitchFamily="2" charset="0"/>
                <a:ea typeface="Times New Roman"/>
                <a:cs typeface="Times New Roman"/>
                <a:sym typeface="Times New Roman"/>
              </a:rPr>
              <a:t>Relative Factor Sensitivity Percentages</a:t>
            </a:r>
            <a:endParaRPr sz="3600" dirty="0">
              <a:solidFill>
                <a:schemeClr val="dk1"/>
              </a:solidFill>
              <a:latin typeface="Raleway" pitchFamily="2" charset="0"/>
              <a:ea typeface="Times New Roman"/>
              <a:cs typeface="Times New Roman"/>
              <a:sym typeface="Times New Roman"/>
            </a:endParaRPr>
          </a:p>
        </p:txBody>
      </p:sp>
      <p:pic>
        <p:nvPicPr>
          <p:cNvPr id="3" name="Google Shape;57;p13">
            <a:extLst>
              <a:ext uri="{FF2B5EF4-FFF2-40B4-BE49-F238E27FC236}">
                <a16:creationId xmlns:a16="http://schemas.microsoft.com/office/drawing/2014/main" id="{5735EA6A-2264-A8A2-8C15-2263A0E964B3}"/>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pic>
        <p:nvPicPr>
          <p:cNvPr id="4" name="Picture 3">
            <a:extLst>
              <a:ext uri="{FF2B5EF4-FFF2-40B4-BE49-F238E27FC236}">
                <a16:creationId xmlns:a16="http://schemas.microsoft.com/office/drawing/2014/main" id="{EB7AC174-0801-7A15-B526-EDCA248E98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981" y="1278892"/>
            <a:ext cx="11194026" cy="5396545"/>
          </a:xfrm>
          <a:prstGeom prst="rect">
            <a:avLst/>
          </a:prstGeom>
        </p:spPr>
      </p:pic>
      <p:sp>
        <p:nvSpPr>
          <p:cNvPr id="2" name="Slide Number Placeholder 1">
            <a:extLst>
              <a:ext uri="{FF2B5EF4-FFF2-40B4-BE49-F238E27FC236}">
                <a16:creationId xmlns:a16="http://schemas.microsoft.com/office/drawing/2014/main" id="{A1D39A08-DD3C-F1EB-8553-BF0D3CB07083}"/>
              </a:ext>
            </a:extLst>
          </p:cNvPr>
          <p:cNvSpPr>
            <a:spLocks noGrp="1"/>
          </p:cNvSpPr>
          <p:nvPr>
            <p:ph type="sldNum" sz="quarter" idx="12"/>
          </p:nvPr>
        </p:nvSpPr>
        <p:spPr>
          <a:xfrm>
            <a:off x="9448800" y="6492875"/>
            <a:ext cx="2743200" cy="365125"/>
          </a:xfrm>
        </p:spPr>
        <p:txBody>
          <a:bodyPr/>
          <a:lstStyle/>
          <a:p>
            <a:r>
              <a:rPr lang="en-CA" sz="1600" dirty="0"/>
              <a:t>14</a:t>
            </a:r>
          </a:p>
        </p:txBody>
      </p:sp>
      <p:sp>
        <p:nvSpPr>
          <p:cNvPr id="6" name="Shape 1">
            <a:extLst>
              <a:ext uri="{FF2B5EF4-FFF2-40B4-BE49-F238E27FC236}">
                <a16:creationId xmlns:a16="http://schemas.microsoft.com/office/drawing/2014/main" id="{B05B2F0A-E81A-ACBF-E59C-F23D49B18DB5}"/>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8" name="TextBox 7">
            <a:extLst>
              <a:ext uri="{FF2B5EF4-FFF2-40B4-BE49-F238E27FC236}">
                <a16:creationId xmlns:a16="http://schemas.microsoft.com/office/drawing/2014/main" id="{29AACF5A-3C50-C359-EBFE-90BBA20C6F6F}"/>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0" name="TextBox 9">
            <a:extLst>
              <a:ext uri="{FF2B5EF4-FFF2-40B4-BE49-F238E27FC236}">
                <a16:creationId xmlns:a16="http://schemas.microsoft.com/office/drawing/2014/main" id="{0B56DC1E-1409-8CEF-A096-6171762AEABF}"/>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2" name="TextBox 11">
            <a:extLst>
              <a:ext uri="{FF2B5EF4-FFF2-40B4-BE49-F238E27FC236}">
                <a16:creationId xmlns:a16="http://schemas.microsoft.com/office/drawing/2014/main" id="{D5A8B322-6BF8-8A84-E0B6-8503D3AF6495}"/>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4" name="TextBox 13">
            <a:extLst>
              <a:ext uri="{FF2B5EF4-FFF2-40B4-BE49-F238E27FC236}">
                <a16:creationId xmlns:a16="http://schemas.microsoft.com/office/drawing/2014/main" id="{CA0D3DA5-CDD4-E9FA-2255-93931311CD0A}"/>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7" name="TextBox 16">
            <a:extLst>
              <a:ext uri="{FF2B5EF4-FFF2-40B4-BE49-F238E27FC236}">
                <a16:creationId xmlns:a16="http://schemas.microsoft.com/office/drawing/2014/main" id="{D32E56D8-20AD-D5BC-65D6-4F4195BADABC}"/>
              </a:ext>
            </a:extLst>
          </p:cNvPr>
          <p:cNvSpPr txBox="1"/>
          <p:nvPr/>
        </p:nvSpPr>
        <p:spPr>
          <a:xfrm>
            <a:off x="6977670" y="-2481"/>
            <a:ext cx="1277328" cy="400110"/>
          </a:xfrm>
          <a:prstGeom prst="rect">
            <a:avLst/>
          </a:prstGeom>
          <a:noFill/>
        </p:spPr>
        <p:txBody>
          <a:bodyPr wrap="square" rtlCol="0">
            <a:spAutoFit/>
          </a:bodyPr>
          <a:lstStyle/>
          <a:p>
            <a:pPr algn="ctr"/>
            <a:r>
              <a:rPr lang="en-CA" sz="2000" dirty="0">
                <a:latin typeface="Raleway" pitchFamily="2" charset="0"/>
              </a:rPr>
              <a:t>Results</a:t>
            </a:r>
          </a:p>
        </p:txBody>
      </p:sp>
      <p:sp>
        <p:nvSpPr>
          <p:cNvPr id="19" name="TextBox 18">
            <a:extLst>
              <a:ext uri="{FF2B5EF4-FFF2-40B4-BE49-F238E27FC236}">
                <a16:creationId xmlns:a16="http://schemas.microsoft.com/office/drawing/2014/main" id="{B51EB77E-8CA6-1F7C-CCA0-C7EE0E094CFA}"/>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Tree>
    <p:extLst>
      <p:ext uri="{BB962C8B-B14F-4D97-AF65-F5344CB8AC3E}">
        <p14:creationId xmlns:p14="http://schemas.microsoft.com/office/powerpoint/2010/main" val="36716542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5">
          <a:extLst>
            <a:ext uri="{FF2B5EF4-FFF2-40B4-BE49-F238E27FC236}">
              <a16:creationId xmlns:a16="http://schemas.microsoft.com/office/drawing/2014/main" id="{1F2A8D96-0C89-193A-57FE-D4629C93F9E5}"/>
            </a:ext>
          </a:extLst>
        </p:cNvPr>
        <p:cNvGrpSpPr/>
        <p:nvPr/>
      </p:nvGrpSpPr>
      <p:grpSpPr>
        <a:xfrm>
          <a:off x="0" y="0"/>
          <a:ext cx="0" cy="0"/>
          <a:chOff x="0" y="0"/>
          <a:chExt cx="0" cy="0"/>
        </a:xfrm>
      </p:grpSpPr>
      <p:pic>
        <p:nvPicPr>
          <p:cNvPr id="3" name="Google Shape;57;p13">
            <a:extLst>
              <a:ext uri="{FF2B5EF4-FFF2-40B4-BE49-F238E27FC236}">
                <a16:creationId xmlns:a16="http://schemas.microsoft.com/office/drawing/2014/main" id="{2E9B0C5C-80F5-73D4-11C1-076DFE271FCE}"/>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2" name="Slide Number Placeholder 1">
            <a:extLst>
              <a:ext uri="{FF2B5EF4-FFF2-40B4-BE49-F238E27FC236}">
                <a16:creationId xmlns:a16="http://schemas.microsoft.com/office/drawing/2014/main" id="{742C4080-1A62-9A1B-054D-6541742C580D}"/>
              </a:ext>
            </a:extLst>
          </p:cNvPr>
          <p:cNvSpPr>
            <a:spLocks noGrp="1"/>
          </p:cNvSpPr>
          <p:nvPr>
            <p:ph type="sldNum" sz="quarter" idx="12"/>
          </p:nvPr>
        </p:nvSpPr>
        <p:spPr>
          <a:xfrm>
            <a:off x="9448800" y="6492875"/>
            <a:ext cx="2743200" cy="365125"/>
          </a:xfrm>
        </p:spPr>
        <p:txBody>
          <a:bodyPr/>
          <a:lstStyle/>
          <a:p>
            <a:r>
              <a:rPr lang="en-CA" sz="1600" dirty="0"/>
              <a:t>15</a:t>
            </a:r>
          </a:p>
        </p:txBody>
      </p:sp>
      <p:sp>
        <p:nvSpPr>
          <p:cNvPr id="6" name="Shape 28">
            <a:extLst>
              <a:ext uri="{FF2B5EF4-FFF2-40B4-BE49-F238E27FC236}">
                <a16:creationId xmlns:a16="http://schemas.microsoft.com/office/drawing/2014/main" id="{4EB1C98F-BE40-165F-9F37-382863DBF1B1}"/>
              </a:ext>
            </a:extLst>
          </p:cNvPr>
          <p:cNvSpPr/>
          <p:nvPr/>
        </p:nvSpPr>
        <p:spPr>
          <a:xfrm>
            <a:off x="334273" y="1291148"/>
            <a:ext cx="11523149" cy="3886333"/>
          </a:xfrm>
          <a:prstGeom prst="roundRect">
            <a:avLst>
              <a:gd name="adj" fmla="val 7273"/>
            </a:avLst>
          </a:prstGeom>
          <a:solidFill>
            <a:srgbClr val="C2E3E8"/>
          </a:solidFill>
          <a:ln w="28575">
            <a:solidFill>
              <a:srgbClr val="4BAFBC"/>
            </a:solidFill>
            <a:prstDash val="solid"/>
          </a:ln>
        </p:spPr>
        <p:txBody>
          <a:bodyPr/>
          <a:lstStyle/>
          <a:p>
            <a:r>
              <a:rPr lang="en-CA" sz="2400" b="1" dirty="0">
                <a:latin typeface="Raleway" pitchFamily="2" charset="0"/>
              </a:rPr>
              <a:t>GNC and optical control must be co-designed:</a:t>
            </a:r>
            <a:r>
              <a:rPr lang="en-CA" sz="2400" dirty="0">
                <a:latin typeface="Raleway" pitchFamily="2" charset="0"/>
              </a:rPr>
              <a:t> Formation errors couple directly into optical-path difference and planet-modulation error. </a:t>
            </a:r>
          </a:p>
          <a:p>
            <a:endParaRPr lang="en-CA" sz="2400" dirty="0">
              <a:latin typeface="Raleway" pitchFamily="2" charset="0"/>
            </a:endParaRPr>
          </a:p>
          <a:p>
            <a:r>
              <a:rPr lang="en-CA" sz="2400" b="1" dirty="0">
                <a:latin typeface="Raleway" pitchFamily="2" charset="0"/>
              </a:rPr>
              <a:t>Controller selection sets the accuracy–propellant trade:</a:t>
            </a:r>
            <a:r>
              <a:rPr lang="en-CA" sz="2400" dirty="0">
                <a:latin typeface="Raleway" pitchFamily="2" charset="0"/>
              </a:rPr>
              <a:t> CR3BP–LQI achieved  1–2 mm error, but came with the cost of higher </a:t>
            </a:r>
            <a:r>
              <a:rPr lang="en-CA" sz="2400" dirty="0" err="1">
                <a:latin typeface="Raleway" pitchFamily="2" charset="0"/>
              </a:rPr>
              <a:t>Δv</a:t>
            </a:r>
            <a:r>
              <a:rPr lang="en-CA" sz="2400" dirty="0">
                <a:latin typeface="Raleway" pitchFamily="2" charset="0"/>
              </a:rPr>
              <a:t>; with LQI, the out-of-plane combiner adds a large </a:t>
            </a:r>
            <a:r>
              <a:rPr lang="en-CA" sz="2400" dirty="0" err="1">
                <a:latin typeface="Raleway" pitchFamily="2" charset="0"/>
              </a:rPr>
              <a:t>Δv</a:t>
            </a:r>
            <a:r>
              <a:rPr lang="en-CA" sz="2400" dirty="0">
                <a:latin typeface="Raleway" pitchFamily="2" charset="0"/>
              </a:rPr>
              <a:t> penalty. </a:t>
            </a:r>
          </a:p>
          <a:p>
            <a:endParaRPr lang="en-CA" sz="2400" dirty="0">
              <a:latin typeface="Raleway" pitchFamily="2" charset="0"/>
            </a:endParaRPr>
          </a:p>
          <a:p>
            <a:r>
              <a:rPr lang="en-CA" sz="2400" b="1" dirty="0">
                <a:latin typeface="Raleway" pitchFamily="2" charset="0"/>
              </a:rPr>
              <a:t>Array-rotation periods are the common </a:t>
            </a:r>
            <a:r>
              <a:rPr lang="en-CA" sz="2400" b="1" dirty="0" err="1">
                <a:latin typeface="Raleway" pitchFamily="2" charset="0"/>
              </a:rPr>
              <a:t>Δv</a:t>
            </a:r>
            <a:r>
              <a:rPr lang="en-CA" sz="2400" b="1" dirty="0">
                <a:latin typeface="Raleway" pitchFamily="2" charset="0"/>
              </a:rPr>
              <a:t> driver: </a:t>
            </a:r>
            <a:r>
              <a:rPr lang="en-CA" sz="2400" dirty="0">
                <a:latin typeface="Raleway" pitchFamily="2" charset="0"/>
              </a:rPr>
              <a:t>Array rotation periods raise </a:t>
            </a:r>
            <a:r>
              <a:rPr lang="en-CA" sz="2400" dirty="0" err="1">
                <a:latin typeface="Raleway" pitchFamily="2" charset="0"/>
              </a:rPr>
              <a:t>Δv</a:t>
            </a:r>
            <a:r>
              <a:rPr lang="en-CA" sz="2400" dirty="0">
                <a:latin typeface="Raleway" pitchFamily="2" charset="0"/>
              </a:rPr>
              <a:t>, and substantially increase LQI formation error. Pointing angle and chief-orbit family were secondary.</a:t>
            </a:r>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CA" dirty="0">
              <a:latin typeface="Raleway" pitchFamily="2" charset="0"/>
            </a:endParaRPr>
          </a:p>
        </p:txBody>
      </p:sp>
      <p:sp>
        <p:nvSpPr>
          <p:cNvPr id="5" name="Shape 1">
            <a:extLst>
              <a:ext uri="{FF2B5EF4-FFF2-40B4-BE49-F238E27FC236}">
                <a16:creationId xmlns:a16="http://schemas.microsoft.com/office/drawing/2014/main" id="{8C010855-ABCD-8251-AE62-B67232C95FD3}"/>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8" name="TextBox 7">
            <a:extLst>
              <a:ext uri="{FF2B5EF4-FFF2-40B4-BE49-F238E27FC236}">
                <a16:creationId xmlns:a16="http://schemas.microsoft.com/office/drawing/2014/main" id="{59A6D3BD-6794-D4BD-6D43-602B5CDA777D}"/>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10" name="TextBox 9">
            <a:extLst>
              <a:ext uri="{FF2B5EF4-FFF2-40B4-BE49-F238E27FC236}">
                <a16:creationId xmlns:a16="http://schemas.microsoft.com/office/drawing/2014/main" id="{DEE3BE9B-FCA6-A0DF-DE4E-6414361D399B}"/>
              </a:ext>
            </a:extLst>
          </p:cNvPr>
          <p:cNvSpPr txBox="1"/>
          <p:nvPr/>
        </p:nvSpPr>
        <p:spPr>
          <a:xfrm>
            <a:off x="1879600" y="0"/>
            <a:ext cx="1847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Background</a:t>
            </a:r>
          </a:p>
        </p:txBody>
      </p:sp>
      <p:sp>
        <p:nvSpPr>
          <p:cNvPr id="12" name="TextBox 11">
            <a:extLst>
              <a:ext uri="{FF2B5EF4-FFF2-40B4-BE49-F238E27FC236}">
                <a16:creationId xmlns:a16="http://schemas.microsoft.com/office/drawing/2014/main" id="{D218BB9F-17C1-496D-B8F1-EB1A65214954}"/>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4" name="TextBox 13">
            <a:extLst>
              <a:ext uri="{FF2B5EF4-FFF2-40B4-BE49-F238E27FC236}">
                <a16:creationId xmlns:a16="http://schemas.microsoft.com/office/drawing/2014/main" id="{E1B1EF61-78A9-A7A3-AC11-8EACF106EEC0}"/>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7" name="TextBox 16">
            <a:extLst>
              <a:ext uri="{FF2B5EF4-FFF2-40B4-BE49-F238E27FC236}">
                <a16:creationId xmlns:a16="http://schemas.microsoft.com/office/drawing/2014/main" id="{D50A8201-77CD-C943-B443-F80FDCC0B423}"/>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9" name="TextBox 18">
            <a:extLst>
              <a:ext uri="{FF2B5EF4-FFF2-40B4-BE49-F238E27FC236}">
                <a16:creationId xmlns:a16="http://schemas.microsoft.com/office/drawing/2014/main" id="{AD0BCF7A-8E17-375F-9D53-600E78067774}"/>
              </a:ext>
            </a:extLst>
          </p:cNvPr>
          <p:cNvSpPr txBox="1"/>
          <p:nvPr/>
        </p:nvSpPr>
        <p:spPr>
          <a:xfrm>
            <a:off x="8254998" y="-2481"/>
            <a:ext cx="1704346" cy="400110"/>
          </a:xfrm>
          <a:prstGeom prst="rect">
            <a:avLst/>
          </a:prstGeom>
          <a:noFill/>
        </p:spPr>
        <p:txBody>
          <a:bodyPr wrap="square" rtlCol="0">
            <a:spAutoFit/>
          </a:bodyPr>
          <a:lstStyle/>
          <a:p>
            <a:pPr algn="ctr"/>
            <a:r>
              <a:rPr lang="en-CA" sz="2000" dirty="0">
                <a:latin typeface="Raleway" pitchFamily="2" charset="0"/>
              </a:rPr>
              <a:t>Conclusion</a:t>
            </a:r>
          </a:p>
        </p:txBody>
      </p:sp>
      <p:sp>
        <p:nvSpPr>
          <p:cNvPr id="7" name="Google Shape;54;p13">
            <a:extLst>
              <a:ext uri="{FF2B5EF4-FFF2-40B4-BE49-F238E27FC236}">
                <a16:creationId xmlns:a16="http://schemas.microsoft.com/office/drawing/2014/main" id="{C9DB05F2-1CC9-01EF-7AB8-337F10A34BCB}"/>
              </a:ext>
            </a:extLst>
          </p:cNvPr>
          <p:cNvSpPr txBox="1"/>
          <p:nvPr/>
        </p:nvSpPr>
        <p:spPr>
          <a:xfrm>
            <a:off x="1" y="571490"/>
            <a:ext cx="12191694" cy="872510"/>
          </a:xfrm>
          <a:prstGeom prst="rect">
            <a:avLst/>
          </a:prstGeom>
          <a:noFill/>
          <a:ln>
            <a:noFill/>
          </a:ln>
        </p:spPr>
        <p:txBody>
          <a:bodyPr spcFirstLastPara="1" wrap="square" lIns="121900" tIns="121900" rIns="121900" bIns="121900" anchor="t" anchorCtr="0">
            <a:noAutofit/>
          </a:bodyPr>
          <a:lstStyle/>
          <a:p>
            <a:pPr algn="ctr"/>
            <a:r>
              <a:rPr lang="en-US" sz="3600" dirty="0">
                <a:solidFill>
                  <a:schemeClr val="dk1"/>
                </a:solidFill>
                <a:latin typeface="Raleway" pitchFamily="2" charset="0"/>
                <a:ea typeface="Times New Roman"/>
                <a:cs typeface="Times New Roman"/>
                <a:sym typeface="Times New Roman"/>
              </a:rPr>
              <a:t>Key Takeaways</a:t>
            </a:r>
          </a:p>
        </p:txBody>
      </p:sp>
      <p:sp>
        <p:nvSpPr>
          <p:cNvPr id="9" name="TextBox 8">
            <a:extLst>
              <a:ext uri="{FF2B5EF4-FFF2-40B4-BE49-F238E27FC236}">
                <a16:creationId xmlns:a16="http://schemas.microsoft.com/office/drawing/2014/main" id="{DE46FEC4-1AAA-73B7-47B1-594559F9D527}"/>
              </a:ext>
            </a:extLst>
          </p:cNvPr>
          <p:cNvSpPr txBox="1"/>
          <p:nvPr/>
        </p:nvSpPr>
        <p:spPr>
          <a:xfrm>
            <a:off x="306" y="5293593"/>
            <a:ext cx="12191694" cy="1200329"/>
          </a:xfrm>
          <a:prstGeom prst="rect">
            <a:avLst/>
          </a:prstGeom>
          <a:noFill/>
        </p:spPr>
        <p:txBody>
          <a:bodyPr wrap="square">
            <a:spAutoFit/>
          </a:bodyPr>
          <a:lstStyle/>
          <a:p>
            <a:pPr algn="ctr"/>
            <a:r>
              <a:rPr lang="en-US" sz="3600" dirty="0">
                <a:solidFill>
                  <a:schemeClr val="dk1"/>
                </a:solidFill>
                <a:latin typeface="Raleway" pitchFamily="2" charset="0"/>
                <a:ea typeface="Times New Roman"/>
                <a:cs typeface="Times New Roman"/>
                <a:sym typeface="Times New Roman"/>
              </a:rPr>
              <a:t>Any Questions? </a:t>
            </a:r>
            <a:br>
              <a:rPr lang="en" sz="2000" dirty="0">
                <a:solidFill>
                  <a:schemeClr val="dk1"/>
                </a:solidFill>
                <a:latin typeface="Raleway" pitchFamily="2" charset="0"/>
                <a:ea typeface="Times New Roman"/>
                <a:cs typeface="Times New Roman"/>
                <a:sym typeface="Times New Roman"/>
              </a:rPr>
            </a:br>
            <a:r>
              <a:rPr lang="en" b="1" dirty="0">
                <a:solidFill>
                  <a:schemeClr val="dk1"/>
                </a:solidFill>
                <a:latin typeface="Raleway" pitchFamily="2" charset="0"/>
                <a:ea typeface="Times New Roman"/>
                <a:cs typeface="Times New Roman"/>
                <a:sym typeface="Times New Roman"/>
              </a:rPr>
              <a:t>Aiden Weatherbee, </a:t>
            </a:r>
            <a:r>
              <a:rPr lang="en" dirty="0">
                <a:solidFill>
                  <a:schemeClr val="dk1"/>
                </a:solidFill>
                <a:latin typeface="Raleway" pitchFamily="2" charset="0"/>
                <a:ea typeface="Times New Roman"/>
                <a:cs typeface="Times New Roman"/>
                <a:sym typeface="Times New Roman"/>
              </a:rPr>
              <a:t>MSc, </a:t>
            </a:r>
            <a:r>
              <a:rPr lang="en-CA" sz="1800" i="1" dirty="0">
                <a:solidFill>
                  <a:schemeClr val="dk1"/>
                </a:solidFill>
                <a:latin typeface="Raleway" pitchFamily="2" charset="0"/>
                <a:ea typeface="Times New Roman"/>
                <a:cs typeface="Times New Roman"/>
                <a:sym typeface="Times New Roman"/>
              </a:rPr>
              <a:t>Astronautics and Robotics Laboratory (ASTRO Lab), </a:t>
            </a:r>
            <a:br>
              <a:rPr lang="en-CA" sz="1800" i="1" dirty="0">
                <a:solidFill>
                  <a:schemeClr val="dk1"/>
                </a:solidFill>
                <a:latin typeface="Raleway" pitchFamily="2" charset="0"/>
                <a:ea typeface="Times New Roman"/>
                <a:cs typeface="Times New Roman"/>
                <a:sym typeface="Times New Roman"/>
              </a:rPr>
            </a:br>
            <a:r>
              <a:rPr lang="en-CA" sz="1800" i="1" dirty="0">
                <a:solidFill>
                  <a:schemeClr val="dk1"/>
                </a:solidFill>
                <a:latin typeface="Raleway" pitchFamily="2" charset="0"/>
                <a:ea typeface="Times New Roman"/>
                <a:cs typeface="Times New Roman"/>
                <a:sym typeface="Times New Roman"/>
              </a:rPr>
              <a:t>York University, Email: aidenweatherbee@hotmail.com</a:t>
            </a:r>
          </a:p>
        </p:txBody>
      </p:sp>
    </p:spTree>
    <p:extLst>
      <p:ext uri="{BB962C8B-B14F-4D97-AF65-F5344CB8AC3E}">
        <p14:creationId xmlns:p14="http://schemas.microsoft.com/office/powerpoint/2010/main" val="299836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53">
          <a:extLst>
            <a:ext uri="{FF2B5EF4-FFF2-40B4-BE49-F238E27FC236}">
              <a16:creationId xmlns:a16="http://schemas.microsoft.com/office/drawing/2014/main" id="{270CB3E8-34FC-D78E-0000-42DBDF88D9EC}"/>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CED6C7CC-CBDE-B3F1-5FF5-031E66C7ABEE}"/>
              </a:ext>
            </a:extLst>
          </p:cNvPr>
          <p:cNvSpPr txBox="1"/>
          <p:nvPr/>
        </p:nvSpPr>
        <p:spPr>
          <a:xfrm>
            <a:off x="1275453" y="0"/>
            <a:ext cx="9724913" cy="750138"/>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References</a:t>
            </a:r>
          </a:p>
        </p:txBody>
      </p:sp>
      <p:sp>
        <p:nvSpPr>
          <p:cNvPr id="3" name="Shape 1">
            <a:extLst>
              <a:ext uri="{FF2B5EF4-FFF2-40B4-BE49-F238E27FC236}">
                <a16:creationId xmlns:a16="http://schemas.microsoft.com/office/drawing/2014/main" id="{7FFFBFA8-9886-9E40-8EB2-29F8895F3F8D}"/>
              </a:ext>
            </a:extLst>
          </p:cNvPr>
          <p:cNvSpPr/>
          <p:nvPr/>
        </p:nvSpPr>
        <p:spPr>
          <a:xfrm>
            <a:off x="0" y="0"/>
            <a:ext cx="1219169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pic>
        <p:nvPicPr>
          <p:cNvPr id="2" name="Google Shape;57;p13">
            <a:extLst>
              <a:ext uri="{FF2B5EF4-FFF2-40B4-BE49-F238E27FC236}">
                <a16:creationId xmlns:a16="http://schemas.microsoft.com/office/drawing/2014/main" id="{B43D4F8F-E155-35C4-6CBF-D2028F350373}"/>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5" name="Slide Number Placeholder 4">
            <a:extLst>
              <a:ext uri="{FF2B5EF4-FFF2-40B4-BE49-F238E27FC236}">
                <a16:creationId xmlns:a16="http://schemas.microsoft.com/office/drawing/2014/main" id="{5A175F09-9AF2-ED7F-F63B-5DC23FE8ABBB}"/>
              </a:ext>
            </a:extLst>
          </p:cNvPr>
          <p:cNvSpPr>
            <a:spLocks noGrp="1"/>
          </p:cNvSpPr>
          <p:nvPr>
            <p:ph type="sldNum" sz="quarter" idx="12"/>
          </p:nvPr>
        </p:nvSpPr>
        <p:spPr>
          <a:xfrm>
            <a:off x="9448800" y="6488668"/>
            <a:ext cx="2743200" cy="365125"/>
          </a:xfrm>
        </p:spPr>
        <p:txBody>
          <a:bodyPr/>
          <a:lstStyle/>
          <a:p>
            <a:r>
              <a:rPr lang="en-CA" sz="1600" dirty="0"/>
              <a:t>17</a:t>
            </a:r>
          </a:p>
        </p:txBody>
      </p:sp>
      <p:sp>
        <p:nvSpPr>
          <p:cNvPr id="8" name="Shape 28">
            <a:extLst>
              <a:ext uri="{FF2B5EF4-FFF2-40B4-BE49-F238E27FC236}">
                <a16:creationId xmlns:a16="http://schemas.microsoft.com/office/drawing/2014/main" id="{71C4B006-CEB3-E67A-0235-2C80018FAB50}"/>
              </a:ext>
            </a:extLst>
          </p:cNvPr>
          <p:cNvSpPr/>
          <p:nvPr/>
        </p:nvSpPr>
        <p:spPr>
          <a:xfrm>
            <a:off x="244881" y="957943"/>
            <a:ext cx="11701932" cy="5530725"/>
          </a:xfrm>
          <a:prstGeom prst="roundRect">
            <a:avLst>
              <a:gd name="adj" fmla="val 7273"/>
            </a:avLst>
          </a:prstGeom>
          <a:solidFill>
            <a:srgbClr val="C2E3E8"/>
          </a:solidFill>
          <a:ln w="28575">
            <a:solidFill>
              <a:srgbClr val="4BAFBC"/>
            </a:solidFill>
            <a:prstDash val="solid"/>
          </a:ln>
        </p:spPr>
        <p:txBody>
          <a:bodyPr/>
          <a:lstStyle/>
          <a:p>
            <a:r>
              <a:rPr lang="en-CA" sz="1600" dirty="0">
                <a:latin typeface="Raleway" pitchFamily="2" charset="0"/>
              </a:rPr>
              <a:t>Cockell, C. S., Léger, A., Fridlund, M., </a:t>
            </a:r>
            <a:r>
              <a:rPr lang="en-CA" sz="1600" i="1" dirty="0">
                <a:latin typeface="Raleway" pitchFamily="2" charset="0"/>
              </a:rPr>
              <a:t>et al.</a:t>
            </a:r>
            <a:r>
              <a:rPr lang="en-CA" sz="1600" dirty="0">
                <a:latin typeface="Raleway" pitchFamily="2" charset="0"/>
              </a:rPr>
              <a:t>, "Darwin—A Mission to Detect, and Search for Life on, Extrasolar Planets," </a:t>
            </a:r>
            <a:r>
              <a:rPr lang="en-CA" sz="1600" i="1" dirty="0">
                <a:latin typeface="Raleway" pitchFamily="2" charset="0"/>
              </a:rPr>
              <a:t>Experimental Astronomy</a:t>
            </a:r>
            <a:r>
              <a:rPr lang="en-CA" sz="1600" dirty="0">
                <a:latin typeface="Raleway" pitchFamily="2" charset="0"/>
              </a:rPr>
              <a:t>, Vol. 23, Nos. 1–2, 2009, pp. 435–461</a:t>
            </a:r>
          </a:p>
          <a:p>
            <a:endParaRPr lang="en-CA" sz="1600" dirty="0">
              <a:latin typeface="Raleway" pitchFamily="2" charset="0"/>
            </a:endParaRPr>
          </a:p>
          <a:p>
            <a:r>
              <a:rPr lang="en-CA" sz="1600" dirty="0">
                <a:latin typeface="Raleway" pitchFamily="2" charset="0"/>
              </a:rPr>
              <a:t>Lawson, P. R., et al., "Terrestrial Planet Finder Interferometer (TPF-I): Response to Astro2010 Request for Information for Proposed Activities," Jet Propulsion Laboratory, Pasadena, CA, March 2009. URL: </a:t>
            </a:r>
            <a:r>
              <a:rPr lang="en-CA" sz="1600" dirty="0">
                <a:latin typeface="Raleway" pitchFamily="2" charset="0"/>
                <a:hlinkClick r:id="rId4"/>
              </a:rPr>
              <a:t>https://www.astro.princeton.edu/~dns/FRS120/RFI/134_TPF-I_Lawson_EOS.pdf</a:t>
            </a:r>
            <a:endParaRPr lang="en-CA" sz="1600" dirty="0">
              <a:latin typeface="Raleway" pitchFamily="2" charset="0"/>
            </a:endParaRPr>
          </a:p>
          <a:p>
            <a:endParaRPr lang="en-CA" sz="1600" dirty="0">
              <a:latin typeface="Raleway" pitchFamily="2" charset="0"/>
            </a:endParaRPr>
          </a:p>
          <a:p>
            <a:r>
              <a:rPr lang="en-CA" sz="1600" dirty="0">
                <a:latin typeface="Raleway" pitchFamily="2" charset="0"/>
              </a:rPr>
              <a:t>European Space Agency, "Darwin's six telescopes," </a:t>
            </a:r>
            <a:r>
              <a:rPr lang="en-CA" sz="1600" i="1" dirty="0">
                <a:latin typeface="Raleway" pitchFamily="2" charset="0"/>
              </a:rPr>
              <a:t>ESA Multimedia</a:t>
            </a:r>
            <a:r>
              <a:rPr lang="en-CA" sz="1600" dirty="0">
                <a:latin typeface="Raleway" pitchFamily="2" charset="0"/>
              </a:rPr>
              <a:t>, June 2015. URL: </a:t>
            </a:r>
            <a:r>
              <a:rPr lang="en-CA" sz="1600" dirty="0">
                <a:latin typeface="Raleway" pitchFamily="2" charset="0"/>
                <a:hlinkClick r:id="rId5"/>
              </a:rPr>
              <a:t>https://www.esa.int/ESA_Multimedia/Images/2015/06/Darwin_s_six_telescopes</a:t>
            </a:r>
            <a:endParaRPr lang="en-CA" sz="1600" dirty="0">
              <a:latin typeface="Raleway" pitchFamily="2" charset="0"/>
            </a:endParaRPr>
          </a:p>
          <a:p>
            <a:endParaRPr lang="en-CA" sz="1600" dirty="0">
              <a:latin typeface="Raleway" pitchFamily="2" charset="0"/>
            </a:endParaRPr>
          </a:p>
          <a:p>
            <a:r>
              <a:rPr lang="en-CA" sz="1600" dirty="0">
                <a:latin typeface="Raleway" pitchFamily="2" charset="0"/>
              </a:rPr>
              <a:t>European Space Agency, "Proba-3," </a:t>
            </a:r>
            <a:r>
              <a:rPr lang="en-CA" sz="1600" i="1" dirty="0">
                <a:latin typeface="Raleway" pitchFamily="2" charset="0"/>
              </a:rPr>
              <a:t>ESA Space Engineering &amp; Technology</a:t>
            </a:r>
            <a:r>
              <a:rPr lang="en-CA" sz="1600" dirty="0">
                <a:latin typeface="Raleway" pitchFamily="2" charset="0"/>
              </a:rPr>
              <a:t>. URL: </a:t>
            </a:r>
            <a:r>
              <a:rPr lang="en-CA" sz="1600" dirty="0">
                <a:latin typeface="Raleway" pitchFamily="2" charset="0"/>
                <a:hlinkClick r:id="rId6"/>
              </a:rPr>
              <a:t>https://www.esa.int/Enabling_Support/Space_Engineering_Technology/Proba-3</a:t>
            </a:r>
            <a:r>
              <a:rPr lang="en-CA" sz="1600" dirty="0">
                <a:latin typeface="Raleway" pitchFamily="2" charset="0"/>
              </a:rPr>
              <a:t> </a:t>
            </a:r>
          </a:p>
          <a:p>
            <a:endParaRPr lang="en-CA" sz="1600" dirty="0">
              <a:latin typeface="Raleway" pitchFamily="2" charset="0"/>
            </a:endParaRPr>
          </a:p>
          <a:p>
            <a:r>
              <a:rPr lang="en-CA" sz="1600" dirty="0">
                <a:latin typeface="Raleway" pitchFamily="2" charset="0"/>
              </a:rPr>
              <a:t>Space Rendezvous Laboratory, "STARI," </a:t>
            </a:r>
            <a:r>
              <a:rPr lang="en-CA" sz="1600" i="1" dirty="0">
                <a:latin typeface="Raleway" pitchFamily="2" charset="0"/>
              </a:rPr>
              <a:t>Stanford University</a:t>
            </a:r>
            <a:r>
              <a:rPr lang="en-CA" sz="1600" dirty="0">
                <a:latin typeface="Raleway" pitchFamily="2" charset="0"/>
              </a:rPr>
              <a:t>. URL: </a:t>
            </a:r>
            <a:r>
              <a:rPr lang="en-CA" sz="1600" dirty="0">
                <a:latin typeface="Raleway" pitchFamily="2" charset="0"/>
                <a:hlinkClick r:id="rId7"/>
              </a:rPr>
              <a:t>https://slab.stanford.edu/projects/stari</a:t>
            </a:r>
            <a:r>
              <a:rPr lang="en-CA" sz="1600" dirty="0">
                <a:latin typeface="Raleway" pitchFamily="2" charset="0"/>
              </a:rPr>
              <a:t> </a:t>
            </a:r>
          </a:p>
          <a:p>
            <a:endParaRPr lang="en-CA" sz="1600" dirty="0">
              <a:latin typeface="Raleway" pitchFamily="2" charset="0"/>
            </a:endParaRPr>
          </a:p>
          <a:p>
            <a:r>
              <a:rPr lang="en-CA" sz="1600" dirty="0">
                <a:latin typeface="Raleway" pitchFamily="2" charset="0"/>
              </a:rPr>
              <a:t>National Aeronautics and Space Administration, "GRACE-FO," </a:t>
            </a:r>
            <a:r>
              <a:rPr lang="en-CA" sz="1600" i="1" dirty="0">
                <a:latin typeface="Raleway" pitchFamily="2" charset="0"/>
              </a:rPr>
              <a:t>NASA Science</a:t>
            </a:r>
            <a:r>
              <a:rPr lang="en-CA" sz="1600" dirty="0">
                <a:latin typeface="Raleway" pitchFamily="2" charset="0"/>
              </a:rPr>
              <a:t>, November 2025. URL: </a:t>
            </a:r>
            <a:r>
              <a:rPr lang="en-CA" sz="1600" dirty="0">
                <a:latin typeface="Raleway" pitchFamily="2" charset="0"/>
                <a:hlinkClick r:id="rId8"/>
              </a:rPr>
              <a:t>https://science.nasa.gov/mission/grace-fo/</a:t>
            </a:r>
            <a:endParaRPr lang="en-CA" sz="1600" dirty="0">
              <a:latin typeface="Raleway" pitchFamily="2" charset="0"/>
            </a:endParaRPr>
          </a:p>
          <a:p>
            <a:endParaRPr lang="en-CA" sz="1600" dirty="0">
              <a:latin typeface="Raleway" pitchFamily="2" charset="0"/>
            </a:endParaRPr>
          </a:p>
          <a:p>
            <a:r>
              <a:rPr lang="en-CA" sz="1600" dirty="0" err="1">
                <a:latin typeface="Raleway" pitchFamily="2" charset="0"/>
              </a:rPr>
              <a:t>Gargaud</a:t>
            </a:r>
            <a:r>
              <a:rPr lang="en-CA" sz="1600" dirty="0">
                <a:latin typeface="Raleway" pitchFamily="2" charset="0"/>
              </a:rPr>
              <a:t>, M., et al. (eds), </a:t>
            </a:r>
            <a:r>
              <a:rPr lang="en-CA" sz="1600" i="1" dirty="0">
                <a:latin typeface="Raleway" pitchFamily="2" charset="0"/>
              </a:rPr>
              <a:t>Encyclopedia of Astrobiology</a:t>
            </a:r>
            <a:r>
              <a:rPr lang="en-CA" sz="1600" dirty="0">
                <a:latin typeface="Raleway" pitchFamily="2" charset="0"/>
              </a:rPr>
              <a:t>, Springer, Berlin, Heidelberg. DOI: 10.1007/978-3-642-27833-4_1088-3. URL: </a:t>
            </a:r>
            <a:r>
              <a:rPr lang="en-CA" sz="1600" dirty="0">
                <a:latin typeface="Raleway" pitchFamily="2" charset="0"/>
                <a:hlinkClick r:id="rId9"/>
              </a:rPr>
              <a:t>https://link.springer.com/rwe/10.1007/978-3-642-27833-4_1088-3</a:t>
            </a:r>
            <a:endParaRPr lang="en-CA" sz="1600" dirty="0">
              <a:latin typeface="Raleway" pitchFamily="2" charset="0"/>
            </a:endParaRPr>
          </a:p>
          <a:p>
            <a:endParaRPr lang="en-CA" dirty="0"/>
          </a:p>
          <a:p>
            <a:endParaRPr lang="en-CA" dirty="0"/>
          </a:p>
          <a:p>
            <a:endParaRPr lang="en-CA"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US" dirty="0">
              <a:latin typeface="Raleway" pitchFamily="2" charset="0"/>
            </a:endParaRPr>
          </a:p>
          <a:p>
            <a:endParaRPr lang="en-CA" dirty="0">
              <a:latin typeface="Raleway" pitchFamily="2" charset="0"/>
            </a:endParaRPr>
          </a:p>
        </p:txBody>
      </p:sp>
    </p:spTree>
    <p:extLst>
      <p:ext uri="{BB962C8B-B14F-4D97-AF65-F5344CB8AC3E}">
        <p14:creationId xmlns:p14="http://schemas.microsoft.com/office/powerpoint/2010/main" val="3968072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7B313-D7FA-6E93-BBCA-A4376DB5706A}"/>
            </a:ext>
          </a:extLst>
        </p:cNvPr>
        <p:cNvGrpSpPr/>
        <p:nvPr/>
      </p:nvGrpSpPr>
      <p:grpSpPr>
        <a:xfrm>
          <a:off x="0" y="0"/>
          <a:ext cx="0" cy="0"/>
          <a:chOff x="0" y="0"/>
          <a:chExt cx="0" cy="0"/>
        </a:xfrm>
      </p:grpSpPr>
      <p:pic>
        <p:nvPicPr>
          <p:cNvPr id="49" name="Google Shape;57;p13">
            <a:extLst>
              <a:ext uri="{FF2B5EF4-FFF2-40B4-BE49-F238E27FC236}">
                <a16:creationId xmlns:a16="http://schemas.microsoft.com/office/drawing/2014/main" id="{E848A4D6-C2D4-E478-D117-135C0BF9B718}"/>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37" name="TextBox 36">
            <a:extLst>
              <a:ext uri="{FF2B5EF4-FFF2-40B4-BE49-F238E27FC236}">
                <a16:creationId xmlns:a16="http://schemas.microsoft.com/office/drawing/2014/main" id="{0726C8DF-0553-9202-4BCB-6C2788251A74}"/>
              </a:ext>
            </a:extLst>
          </p:cNvPr>
          <p:cNvSpPr txBox="1"/>
          <p:nvPr/>
        </p:nvSpPr>
        <p:spPr>
          <a:xfrm>
            <a:off x="214993" y="1175036"/>
            <a:ext cx="3270738" cy="523220"/>
          </a:xfrm>
          <a:prstGeom prst="rect">
            <a:avLst/>
          </a:prstGeom>
          <a:noFill/>
        </p:spPr>
        <p:txBody>
          <a:bodyPr wrap="square" rtlCol="0">
            <a:spAutoFit/>
          </a:bodyPr>
          <a:lstStyle/>
          <a:p>
            <a:r>
              <a:rPr lang="en-CA" sz="2800" dirty="0">
                <a:solidFill>
                  <a:srgbClr val="4BAFBC"/>
                </a:solidFill>
                <a:latin typeface="Raleway" pitchFamily="2" charset="0"/>
              </a:rPr>
              <a:t>Past Concepts: </a:t>
            </a:r>
          </a:p>
        </p:txBody>
      </p:sp>
      <p:sp>
        <p:nvSpPr>
          <p:cNvPr id="41" name="TextBox 40">
            <a:extLst>
              <a:ext uri="{FF2B5EF4-FFF2-40B4-BE49-F238E27FC236}">
                <a16:creationId xmlns:a16="http://schemas.microsoft.com/office/drawing/2014/main" id="{19A85964-3CAD-4BA0-0AAB-62D70EB54291}"/>
              </a:ext>
            </a:extLst>
          </p:cNvPr>
          <p:cNvSpPr txBox="1"/>
          <p:nvPr/>
        </p:nvSpPr>
        <p:spPr>
          <a:xfrm>
            <a:off x="311905" y="3751802"/>
            <a:ext cx="3270738" cy="369332"/>
          </a:xfrm>
          <a:prstGeom prst="rect">
            <a:avLst/>
          </a:prstGeom>
          <a:noFill/>
        </p:spPr>
        <p:txBody>
          <a:bodyPr wrap="square" rtlCol="0">
            <a:spAutoFit/>
          </a:bodyPr>
          <a:lstStyle/>
          <a:p>
            <a:r>
              <a:rPr lang="en-CA" dirty="0">
                <a:latin typeface="Raleway" pitchFamily="2" charset="0"/>
              </a:rPr>
              <a:t>TPFI (credit: NASA)</a:t>
            </a:r>
          </a:p>
        </p:txBody>
      </p:sp>
      <p:sp>
        <p:nvSpPr>
          <p:cNvPr id="43" name="TextBox 42">
            <a:extLst>
              <a:ext uri="{FF2B5EF4-FFF2-40B4-BE49-F238E27FC236}">
                <a16:creationId xmlns:a16="http://schemas.microsoft.com/office/drawing/2014/main" id="{1FB3961C-B819-EEC9-0631-4DA1F998D92F}"/>
              </a:ext>
            </a:extLst>
          </p:cNvPr>
          <p:cNvSpPr txBox="1"/>
          <p:nvPr/>
        </p:nvSpPr>
        <p:spPr>
          <a:xfrm>
            <a:off x="-914400" y="1704578"/>
            <a:ext cx="914400" cy="1569660"/>
          </a:xfrm>
          <a:prstGeom prst="rect">
            <a:avLst/>
          </a:prstGeom>
          <a:noFill/>
        </p:spPr>
        <p:txBody>
          <a:bodyPr wrap="square">
            <a:spAutoFit/>
          </a:bodyPr>
          <a:lstStyle/>
          <a:p>
            <a:r>
              <a:rPr lang="en-CA" sz="1200" dirty="0"/>
              <a:t>https://www.astro.princeton.edu/~dns/FRS120/RFI/134_TPF-I_Lawson_EOS.pdf</a:t>
            </a:r>
          </a:p>
        </p:txBody>
      </p:sp>
      <p:pic>
        <p:nvPicPr>
          <p:cNvPr id="46" name="Picture 45" descr="Terrestrial Planet Finder Interferometer (TPF-I)">
            <a:extLst>
              <a:ext uri="{FF2B5EF4-FFF2-40B4-BE49-F238E27FC236}">
                <a16:creationId xmlns:a16="http://schemas.microsoft.com/office/drawing/2014/main" id="{E7B74EE6-E7CA-D245-80EC-C4BC12F6053C}"/>
              </a:ext>
            </a:extLst>
          </p:cNvPr>
          <p:cNvPicPr>
            <a:picLocks noChangeAspect="1"/>
          </p:cNvPicPr>
          <p:nvPr/>
        </p:nvPicPr>
        <p:blipFill>
          <a:blip r:embed="rId4"/>
          <a:srcRect b="3058"/>
          <a:stretch>
            <a:fillRect/>
          </a:stretch>
        </p:blipFill>
        <p:spPr>
          <a:xfrm>
            <a:off x="311905" y="1750234"/>
            <a:ext cx="2760784" cy="1940376"/>
          </a:xfrm>
          <a:prstGeom prst="rect">
            <a:avLst/>
          </a:prstGeom>
        </p:spPr>
      </p:pic>
      <p:pic>
        <p:nvPicPr>
          <p:cNvPr id="48" name="Picture 47" descr="ESA - Darwin's six telescopes">
            <a:extLst>
              <a:ext uri="{FF2B5EF4-FFF2-40B4-BE49-F238E27FC236}">
                <a16:creationId xmlns:a16="http://schemas.microsoft.com/office/drawing/2014/main" id="{6EE8C976-77B4-A8D2-4455-402C433A37D3}"/>
              </a:ext>
            </a:extLst>
          </p:cNvPr>
          <p:cNvPicPr>
            <a:picLocks noChangeAspect="1"/>
          </p:cNvPicPr>
          <p:nvPr/>
        </p:nvPicPr>
        <p:blipFill>
          <a:blip r:embed="rId5"/>
          <a:stretch>
            <a:fillRect/>
          </a:stretch>
        </p:blipFill>
        <p:spPr>
          <a:xfrm>
            <a:off x="312445" y="4225090"/>
            <a:ext cx="2730420" cy="2261093"/>
          </a:xfrm>
          <a:prstGeom prst="rect">
            <a:avLst/>
          </a:prstGeom>
        </p:spPr>
      </p:pic>
      <p:sp>
        <p:nvSpPr>
          <p:cNvPr id="55" name="TextBox 54">
            <a:extLst>
              <a:ext uri="{FF2B5EF4-FFF2-40B4-BE49-F238E27FC236}">
                <a16:creationId xmlns:a16="http://schemas.microsoft.com/office/drawing/2014/main" id="{9E7125FF-EC9E-FBC2-1CBE-D9159C00B663}"/>
              </a:ext>
            </a:extLst>
          </p:cNvPr>
          <p:cNvSpPr txBox="1"/>
          <p:nvPr/>
        </p:nvSpPr>
        <p:spPr>
          <a:xfrm>
            <a:off x="311905" y="6476230"/>
            <a:ext cx="3270738" cy="369332"/>
          </a:xfrm>
          <a:prstGeom prst="rect">
            <a:avLst/>
          </a:prstGeom>
          <a:noFill/>
        </p:spPr>
        <p:txBody>
          <a:bodyPr wrap="square" rtlCol="0">
            <a:spAutoFit/>
          </a:bodyPr>
          <a:lstStyle/>
          <a:p>
            <a:r>
              <a:rPr lang="en-CA" dirty="0">
                <a:latin typeface="Raleway" pitchFamily="2" charset="0"/>
              </a:rPr>
              <a:t>DARWIN (credit: ESA)</a:t>
            </a:r>
          </a:p>
        </p:txBody>
      </p:sp>
      <p:sp>
        <p:nvSpPr>
          <p:cNvPr id="60" name="TextBox 59">
            <a:extLst>
              <a:ext uri="{FF2B5EF4-FFF2-40B4-BE49-F238E27FC236}">
                <a16:creationId xmlns:a16="http://schemas.microsoft.com/office/drawing/2014/main" id="{1019EDA0-3172-5582-F152-604BBCB64302}"/>
              </a:ext>
            </a:extLst>
          </p:cNvPr>
          <p:cNvSpPr txBox="1"/>
          <p:nvPr/>
        </p:nvSpPr>
        <p:spPr>
          <a:xfrm>
            <a:off x="-794316" y="4029833"/>
            <a:ext cx="674230" cy="3046988"/>
          </a:xfrm>
          <a:prstGeom prst="rect">
            <a:avLst/>
          </a:prstGeom>
          <a:noFill/>
        </p:spPr>
        <p:txBody>
          <a:bodyPr wrap="square" rtlCol="0">
            <a:spAutoFit/>
          </a:bodyPr>
          <a:lstStyle/>
          <a:p>
            <a:r>
              <a:rPr lang="en-CA" sz="1200" dirty="0">
                <a:latin typeface="Raleway" pitchFamily="2" charset="0"/>
              </a:rPr>
              <a:t>Formation </a:t>
            </a:r>
            <a:r>
              <a:rPr lang="en-CA" sz="1200" dirty="0" err="1">
                <a:latin typeface="Raleway" pitchFamily="2" charset="0"/>
              </a:rPr>
              <a:t>Flying:https</a:t>
            </a:r>
            <a:r>
              <a:rPr lang="en-CA" sz="1200" dirty="0">
                <a:latin typeface="Raleway" pitchFamily="2" charset="0"/>
              </a:rPr>
              <a:t>://www.esa.int/ESA_Multimedia/Images/2015/06/Darwin_s_six_telescopes</a:t>
            </a:r>
          </a:p>
        </p:txBody>
      </p:sp>
      <p:sp>
        <p:nvSpPr>
          <p:cNvPr id="67" name="TextBox 66">
            <a:extLst>
              <a:ext uri="{FF2B5EF4-FFF2-40B4-BE49-F238E27FC236}">
                <a16:creationId xmlns:a16="http://schemas.microsoft.com/office/drawing/2014/main" id="{E73D1EB2-33A3-1235-FAFF-18197756B155}"/>
              </a:ext>
            </a:extLst>
          </p:cNvPr>
          <p:cNvSpPr txBox="1"/>
          <p:nvPr/>
        </p:nvSpPr>
        <p:spPr>
          <a:xfrm>
            <a:off x="12235945" y="38669"/>
            <a:ext cx="600808" cy="2677656"/>
          </a:xfrm>
          <a:prstGeom prst="rect">
            <a:avLst/>
          </a:prstGeom>
          <a:noFill/>
        </p:spPr>
        <p:txBody>
          <a:bodyPr wrap="square">
            <a:spAutoFit/>
          </a:bodyPr>
          <a:lstStyle/>
          <a:p>
            <a:r>
              <a:rPr lang="en-CA" sz="1200"/>
              <a:t>https://www.esa.int/Enabling_Support/Space_Engineering_Technology/Proba-3</a:t>
            </a:r>
            <a:endParaRPr lang="en-CA" sz="1200" dirty="0"/>
          </a:p>
        </p:txBody>
      </p:sp>
      <p:sp>
        <p:nvSpPr>
          <p:cNvPr id="5" name="Shape 1">
            <a:extLst>
              <a:ext uri="{FF2B5EF4-FFF2-40B4-BE49-F238E27FC236}">
                <a16:creationId xmlns:a16="http://schemas.microsoft.com/office/drawing/2014/main" id="{47440967-306C-01D5-B757-8280362FAA39}"/>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7" name="TextBox 6">
            <a:extLst>
              <a:ext uri="{FF2B5EF4-FFF2-40B4-BE49-F238E27FC236}">
                <a16:creationId xmlns:a16="http://schemas.microsoft.com/office/drawing/2014/main" id="{01802A63-A751-41B5-1BD0-12E9D22DB460}"/>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9" name="TextBox 8">
            <a:extLst>
              <a:ext uri="{FF2B5EF4-FFF2-40B4-BE49-F238E27FC236}">
                <a16:creationId xmlns:a16="http://schemas.microsoft.com/office/drawing/2014/main" id="{9B5A3CCD-66D2-A615-06A6-B275186F6008}"/>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11" name="TextBox 10">
            <a:extLst>
              <a:ext uri="{FF2B5EF4-FFF2-40B4-BE49-F238E27FC236}">
                <a16:creationId xmlns:a16="http://schemas.microsoft.com/office/drawing/2014/main" id="{0EF0B693-7D9E-A147-52C2-785895E515FA}"/>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3" name="TextBox 12">
            <a:extLst>
              <a:ext uri="{FF2B5EF4-FFF2-40B4-BE49-F238E27FC236}">
                <a16:creationId xmlns:a16="http://schemas.microsoft.com/office/drawing/2014/main" id="{C39B04CC-B81F-0033-AD4D-DA181C753D25}"/>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5" name="TextBox 14">
            <a:extLst>
              <a:ext uri="{FF2B5EF4-FFF2-40B4-BE49-F238E27FC236}">
                <a16:creationId xmlns:a16="http://schemas.microsoft.com/office/drawing/2014/main" id="{DF77ABD3-CF5D-63F4-1805-40AB3A05955B}"/>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7" name="TextBox 16">
            <a:extLst>
              <a:ext uri="{FF2B5EF4-FFF2-40B4-BE49-F238E27FC236}">
                <a16:creationId xmlns:a16="http://schemas.microsoft.com/office/drawing/2014/main" id="{123F6A49-9504-3E3B-3C5D-DDD404A15181}"/>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21" name="TextBox 20">
            <a:extLst>
              <a:ext uri="{FF2B5EF4-FFF2-40B4-BE49-F238E27FC236}">
                <a16:creationId xmlns:a16="http://schemas.microsoft.com/office/drawing/2014/main" id="{43157F27-0EFD-6604-313B-B0CFBCE4DFCC}"/>
              </a:ext>
            </a:extLst>
          </p:cNvPr>
          <p:cNvSpPr txBox="1"/>
          <p:nvPr/>
        </p:nvSpPr>
        <p:spPr>
          <a:xfrm>
            <a:off x="12355107" y="3090445"/>
            <a:ext cx="1286437" cy="1200329"/>
          </a:xfrm>
          <a:prstGeom prst="rect">
            <a:avLst/>
          </a:prstGeom>
          <a:noFill/>
        </p:spPr>
        <p:txBody>
          <a:bodyPr wrap="square">
            <a:spAutoFit/>
          </a:bodyPr>
          <a:lstStyle/>
          <a:p>
            <a:r>
              <a:rPr lang="en-CA" dirty="0"/>
              <a:t>https://slab.stanford.edu/projects/stari</a:t>
            </a:r>
          </a:p>
        </p:txBody>
      </p:sp>
      <p:sp>
        <p:nvSpPr>
          <p:cNvPr id="23" name="TextBox 22">
            <a:extLst>
              <a:ext uri="{FF2B5EF4-FFF2-40B4-BE49-F238E27FC236}">
                <a16:creationId xmlns:a16="http://schemas.microsoft.com/office/drawing/2014/main" id="{EFF74640-9633-DBA6-76AD-B58FE0A7929C}"/>
              </a:ext>
            </a:extLst>
          </p:cNvPr>
          <p:cNvSpPr txBox="1"/>
          <p:nvPr/>
        </p:nvSpPr>
        <p:spPr>
          <a:xfrm>
            <a:off x="12443731" y="4855781"/>
            <a:ext cx="1197813" cy="1477328"/>
          </a:xfrm>
          <a:prstGeom prst="rect">
            <a:avLst/>
          </a:prstGeom>
          <a:noFill/>
        </p:spPr>
        <p:txBody>
          <a:bodyPr wrap="square">
            <a:spAutoFit/>
          </a:bodyPr>
          <a:lstStyle/>
          <a:p>
            <a:r>
              <a:rPr lang="en-CA" dirty="0"/>
              <a:t>https://science.nasa.gov/mission/grace-fo/</a:t>
            </a:r>
          </a:p>
        </p:txBody>
      </p:sp>
      <p:sp>
        <p:nvSpPr>
          <p:cNvPr id="3" name="Slide Number Placeholder 4">
            <a:extLst>
              <a:ext uri="{FF2B5EF4-FFF2-40B4-BE49-F238E27FC236}">
                <a16:creationId xmlns:a16="http://schemas.microsoft.com/office/drawing/2014/main" id="{F8201977-FCEC-207A-FC3D-DCFF52715B73}"/>
              </a:ext>
            </a:extLst>
          </p:cNvPr>
          <p:cNvSpPr txBox="1">
            <a:spLocks/>
          </p:cNvSpPr>
          <p:nvPr/>
        </p:nvSpPr>
        <p:spPr>
          <a:xfrm>
            <a:off x="9448800" y="6535759"/>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dirty="0">
                <a:solidFill>
                  <a:schemeClr val="bg2">
                    <a:lumMod val="50000"/>
                  </a:schemeClr>
                </a:solidFill>
                <a:latin typeface="Raleway" pitchFamily="2" charset="0"/>
              </a:rPr>
              <a:t>4</a:t>
            </a:r>
            <a:endParaRPr lang="en-CA" sz="1600" dirty="0">
              <a:solidFill>
                <a:schemeClr val="bg2">
                  <a:lumMod val="50000"/>
                </a:schemeClr>
              </a:solidFill>
              <a:latin typeface="Raleway" pitchFamily="2" charset="0"/>
            </a:endParaRPr>
          </a:p>
        </p:txBody>
      </p:sp>
    </p:spTree>
    <p:extLst>
      <p:ext uri="{BB962C8B-B14F-4D97-AF65-F5344CB8AC3E}">
        <p14:creationId xmlns:p14="http://schemas.microsoft.com/office/powerpoint/2010/main" val="143299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fade">
                                      <p:cBhvr>
                                        <p:cTn id="16" dur="500"/>
                                        <p:tgtEl>
                                          <p:spTgt spid="4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1" grpId="0"/>
      <p:bldP spid="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5A93A-F132-089F-82E6-E7F4942BE288}"/>
            </a:ext>
          </a:extLst>
        </p:cNvPr>
        <p:cNvGrpSpPr/>
        <p:nvPr/>
      </p:nvGrpSpPr>
      <p:grpSpPr>
        <a:xfrm>
          <a:off x="0" y="0"/>
          <a:ext cx="0" cy="0"/>
          <a:chOff x="0" y="0"/>
          <a:chExt cx="0" cy="0"/>
        </a:xfrm>
      </p:grpSpPr>
      <p:pic>
        <p:nvPicPr>
          <p:cNvPr id="49" name="Google Shape;57;p13">
            <a:extLst>
              <a:ext uri="{FF2B5EF4-FFF2-40B4-BE49-F238E27FC236}">
                <a16:creationId xmlns:a16="http://schemas.microsoft.com/office/drawing/2014/main" id="{5CA335F0-5CFA-7426-DDF4-39BFDA40C9BB}"/>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37" name="TextBox 36">
            <a:extLst>
              <a:ext uri="{FF2B5EF4-FFF2-40B4-BE49-F238E27FC236}">
                <a16:creationId xmlns:a16="http://schemas.microsoft.com/office/drawing/2014/main" id="{738E157D-EA2A-B57F-B7A3-F6DEFBD46570}"/>
              </a:ext>
            </a:extLst>
          </p:cNvPr>
          <p:cNvSpPr txBox="1"/>
          <p:nvPr/>
        </p:nvSpPr>
        <p:spPr>
          <a:xfrm>
            <a:off x="214993" y="1175036"/>
            <a:ext cx="3270738" cy="523220"/>
          </a:xfrm>
          <a:prstGeom prst="rect">
            <a:avLst/>
          </a:prstGeom>
          <a:noFill/>
        </p:spPr>
        <p:txBody>
          <a:bodyPr wrap="square" rtlCol="0">
            <a:spAutoFit/>
          </a:bodyPr>
          <a:lstStyle/>
          <a:p>
            <a:r>
              <a:rPr lang="en-CA" sz="2800" dirty="0">
                <a:solidFill>
                  <a:srgbClr val="4BAFBC"/>
                </a:solidFill>
                <a:latin typeface="Raleway" pitchFamily="2" charset="0"/>
              </a:rPr>
              <a:t>Past Concepts: </a:t>
            </a:r>
          </a:p>
        </p:txBody>
      </p:sp>
      <p:sp>
        <p:nvSpPr>
          <p:cNvPr id="41" name="TextBox 40">
            <a:extLst>
              <a:ext uri="{FF2B5EF4-FFF2-40B4-BE49-F238E27FC236}">
                <a16:creationId xmlns:a16="http://schemas.microsoft.com/office/drawing/2014/main" id="{2B1E4461-A19F-E106-491A-79AC24414E10}"/>
              </a:ext>
            </a:extLst>
          </p:cNvPr>
          <p:cNvSpPr txBox="1"/>
          <p:nvPr/>
        </p:nvSpPr>
        <p:spPr>
          <a:xfrm>
            <a:off x="311905" y="3751802"/>
            <a:ext cx="3270738" cy="369332"/>
          </a:xfrm>
          <a:prstGeom prst="rect">
            <a:avLst/>
          </a:prstGeom>
          <a:noFill/>
        </p:spPr>
        <p:txBody>
          <a:bodyPr wrap="square" rtlCol="0">
            <a:spAutoFit/>
          </a:bodyPr>
          <a:lstStyle/>
          <a:p>
            <a:r>
              <a:rPr lang="en-CA" dirty="0">
                <a:latin typeface="Raleway" pitchFamily="2" charset="0"/>
              </a:rPr>
              <a:t>TPFI (credit: NASA)</a:t>
            </a:r>
          </a:p>
        </p:txBody>
      </p:sp>
      <p:sp>
        <p:nvSpPr>
          <p:cNvPr id="43" name="TextBox 42">
            <a:extLst>
              <a:ext uri="{FF2B5EF4-FFF2-40B4-BE49-F238E27FC236}">
                <a16:creationId xmlns:a16="http://schemas.microsoft.com/office/drawing/2014/main" id="{A5186C9B-6D0F-F390-631C-A8A60B772E06}"/>
              </a:ext>
            </a:extLst>
          </p:cNvPr>
          <p:cNvSpPr txBox="1"/>
          <p:nvPr/>
        </p:nvSpPr>
        <p:spPr>
          <a:xfrm>
            <a:off x="-914400" y="1704578"/>
            <a:ext cx="914400" cy="1569660"/>
          </a:xfrm>
          <a:prstGeom prst="rect">
            <a:avLst/>
          </a:prstGeom>
          <a:noFill/>
        </p:spPr>
        <p:txBody>
          <a:bodyPr wrap="square">
            <a:spAutoFit/>
          </a:bodyPr>
          <a:lstStyle/>
          <a:p>
            <a:r>
              <a:rPr lang="en-CA" sz="1200" dirty="0"/>
              <a:t>https://www.astro.princeton.edu/~dns/FRS120/RFI/134_TPF-I_Lawson_EOS.pdf</a:t>
            </a:r>
          </a:p>
        </p:txBody>
      </p:sp>
      <p:pic>
        <p:nvPicPr>
          <p:cNvPr id="46" name="Picture 45" descr="Terrestrial Planet Finder Interferometer (TPF-I)">
            <a:extLst>
              <a:ext uri="{FF2B5EF4-FFF2-40B4-BE49-F238E27FC236}">
                <a16:creationId xmlns:a16="http://schemas.microsoft.com/office/drawing/2014/main" id="{359C7CF6-0914-BED1-9CF9-3CD7B9C40FA7}"/>
              </a:ext>
            </a:extLst>
          </p:cNvPr>
          <p:cNvPicPr>
            <a:picLocks noChangeAspect="1"/>
          </p:cNvPicPr>
          <p:nvPr/>
        </p:nvPicPr>
        <p:blipFill>
          <a:blip r:embed="rId4"/>
          <a:srcRect b="3058"/>
          <a:stretch>
            <a:fillRect/>
          </a:stretch>
        </p:blipFill>
        <p:spPr>
          <a:xfrm>
            <a:off x="311905" y="1750234"/>
            <a:ext cx="2760784" cy="1940376"/>
          </a:xfrm>
          <a:prstGeom prst="rect">
            <a:avLst/>
          </a:prstGeom>
        </p:spPr>
      </p:pic>
      <p:pic>
        <p:nvPicPr>
          <p:cNvPr id="48" name="Picture 47" descr="ESA - Darwin's six telescopes">
            <a:extLst>
              <a:ext uri="{FF2B5EF4-FFF2-40B4-BE49-F238E27FC236}">
                <a16:creationId xmlns:a16="http://schemas.microsoft.com/office/drawing/2014/main" id="{3258BD15-7ACB-EF60-B97D-786D8E6491C6}"/>
              </a:ext>
            </a:extLst>
          </p:cNvPr>
          <p:cNvPicPr>
            <a:picLocks noChangeAspect="1"/>
          </p:cNvPicPr>
          <p:nvPr/>
        </p:nvPicPr>
        <p:blipFill>
          <a:blip r:embed="rId5"/>
          <a:stretch>
            <a:fillRect/>
          </a:stretch>
        </p:blipFill>
        <p:spPr>
          <a:xfrm>
            <a:off x="312445" y="4225090"/>
            <a:ext cx="2730420" cy="2261093"/>
          </a:xfrm>
          <a:prstGeom prst="rect">
            <a:avLst/>
          </a:prstGeom>
        </p:spPr>
      </p:pic>
      <p:sp>
        <p:nvSpPr>
          <p:cNvPr id="55" name="TextBox 54">
            <a:extLst>
              <a:ext uri="{FF2B5EF4-FFF2-40B4-BE49-F238E27FC236}">
                <a16:creationId xmlns:a16="http://schemas.microsoft.com/office/drawing/2014/main" id="{A79EF07D-3C26-0E60-1A53-FB83EC441C31}"/>
              </a:ext>
            </a:extLst>
          </p:cNvPr>
          <p:cNvSpPr txBox="1"/>
          <p:nvPr/>
        </p:nvSpPr>
        <p:spPr>
          <a:xfrm>
            <a:off x="311905" y="6476230"/>
            <a:ext cx="3270738" cy="369332"/>
          </a:xfrm>
          <a:prstGeom prst="rect">
            <a:avLst/>
          </a:prstGeom>
          <a:noFill/>
        </p:spPr>
        <p:txBody>
          <a:bodyPr wrap="square" rtlCol="0">
            <a:spAutoFit/>
          </a:bodyPr>
          <a:lstStyle/>
          <a:p>
            <a:r>
              <a:rPr lang="en-CA" dirty="0">
                <a:latin typeface="Raleway" pitchFamily="2" charset="0"/>
              </a:rPr>
              <a:t>DARWIN (credit: ESA)</a:t>
            </a:r>
          </a:p>
        </p:txBody>
      </p:sp>
      <p:sp>
        <p:nvSpPr>
          <p:cNvPr id="60" name="TextBox 59">
            <a:extLst>
              <a:ext uri="{FF2B5EF4-FFF2-40B4-BE49-F238E27FC236}">
                <a16:creationId xmlns:a16="http://schemas.microsoft.com/office/drawing/2014/main" id="{FE173F90-BA08-B196-85B3-7E45696C3DF3}"/>
              </a:ext>
            </a:extLst>
          </p:cNvPr>
          <p:cNvSpPr txBox="1"/>
          <p:nvPr/>
        </p:nvSpPr>
        <p:spPr>
          <a:xfrm>
            <a:off x="-794316" y="4029833"/>
            <a:ext cx="674230" cy="3046988"/>
          </a:xfrm>
          <a:prstGeom prst="rect">
            <a:avLst/>
          </a:prstGeom>
          <a:noFill/>
        </p:spPr>
        <p:txBody>
          <a:bodyPr wrap="square" rtlCol="0">
            <a:spAutoFit/>
          </a:bodyPr>
          <a:lstStyle/>
          <a:p>
            <a:r>
              <a:rPr lang="en-CA" sz="1200" dirty="0">
                <a:latin typeface="Raleway" pitchFamily="2" charset="0"/>
              </a:rPr>
              <a:t>Formation </a:t>
            </a:r>
            <a:r>
              <a:rPr lang="en-CA" sz="1200" dirty="0" err="1">
                <a:latin typeface="Raleway" pitchFamily="2" charset="0"/>
              </a:rPr>
              <a:t>Flying:https</a:t>
            </a:r>
            <a:r>
              <a:rPr lang="en-CA" sz="1200" dirty="0">
                <a:latin typeface="Raleway" pitchFamily="2" charset="0"/>
              </a:rPr>
              <a:t>://www.esa.int/ESA_Multimedia/Images/2015/06/Darwin_s_six_telescopes</a:t>
            </a:r>
          </a:p>
        </p:txBody>
      </p:sp>
      <p:sp>
        <p:nvSpPr>
          <p:cNvPr id="62" name="TextBox 61">
            <a:extLst>
              <a:ext uri="{FF2B5EF4-FFF2-40B4-BE49-F238E27FC236}">
                <a16:creationId xmlns:a16="http://schemas.microsoft.com/office/drawing/2014/main" id="{532DDD4E-33AA-31F9-8E60-178FAF3B0E91}"/>
              </a:ext>
            </a:extLst>
          </p:cNvPr>
          <p:cNvSpPr txBox="1"/>
          <p:nvPr/>
        </p:nvSpPr>
        <p:spPr>
          <a:xfrm>
            <a:off x="3167169" y="1175036"/>
            <a:ext cx="4657083" cy="523220"/>
          </a:xfrm>
          <a:prstGeom prst="rect">
            <a:avLst/>
          </a:prstGeom>
          <a:noFill/>
        </p:spPr>
        <p:txBody>
          <a:bodyPr wrap="square" rtlCol="0">
            <a:spAutoFit/>
          </a:bodyPr>
          <a:lstStyle/>
          <a:p>
            <a:r>
              <a:rPr lang="en-CA" sz="2800" dirty="0">
                <a:solidFill>
                  <a:srgbClr val="4BAFBC"/>
                </a:solidFill>
                <a:latin typeface="Raleway" pitchFamily="2" charset="0"/>
              </a:rPr>
              <a:t>Past/Future Tech Demos:</a:t>
            </a:r>
          </a:p>
        </p:txBody>
      </p:sp>
      <p:pic>
        <p:nvPicPr>
          <p:cNvPr id="63" name="Picture 62" descr="ESA - Proba-3">
            <a:extLst>
              <a:ext uri="{FF2B5EF4-FFF2-40B4-BE49-F238E27FC236}">
                <a16:creationId xmlns:a16="http://schemas.microsoft.com/office/drawing/2014/main" id="{F22D1B19-FE00-90F3-874E-06313FB29B32}"/>
              </a:ext>
            </a:extLst>
          </p:cNvPr>
          <p:cNvPicPr>
            <a:picLocks noChangeAspect="1"/>
          </p:cNvPicPr>
          <p:nvPr/>
        </p:nvPicPr>
        <p:blipFill>
          <a:blip r:embed="rId6"/>
          <a:srcRect t="17007" b="17683"/>
          <a:stretch>
            <a:fillRect/>
          </a:stretch>
        </p:blipFill>
        <p:spPr>
          <a:xfrm>
            <a:off x="4051004" y="1764911"/>
            <a:ext cx="2873133" cy="1054329"/>
          </a:xfrm>
          <a:prstGeom prst="rect">
            <a:avLst/>
          </a:prstGeom>
        </p:spPr>
      </p:pic>
      <p:sp>
        <p:nvSpPr>
          <p:cNvPr id="65" name="TextBox 64">
            <a:extLst>
              <a:ext uri="{FF2B5EF4-FFF2-40B4-BE49-F238E27FC236}">
                <a16:creationId xmlns:a16="http://schemas.microsoft.com/office/drawing/2014/main" id="{AF60695C-4050-D7E3-9C67-370D7227D414}"/>
              </a:ext>
            </a:extLst>
          </p:cNvPr>
          <p:cNvSpPr txBox="1"/>
          <p:nvPr/>
        </p:nvSpPr>
        <p:spPr>
          <a:xfrm>
            <a:off x="4350751" y="2827316"/>
            <a:ext cx="2396795" cy="369332"/>
          </a:xfrm>
          <a:prstGeom prst="rect">
            <a:avLst/>
          </a:prstGeom>
          <a:noFill/>
        </p:spPr>
        <p:txBody>
          <a:bodyPr wrap="square" rtlCol="0">
            <a:spAutoFit/>
          </a:bodyPr>
          <a:lstStyle/>
          <a:p>
            <a:r>
              <a:rPr lang="en-CA" dirty="0">
                <a:latin typeface="Raleway" pitchFamily="2" charset="0"/>
              </a:rPr>
              <a:t>Proba-3 (credit: ESA)</a:t>
            </a:r>
          </a:p>
        </p:txBody>
      </p:sp>
      <p:sp>
        <p:nvSpPr>
          <p:cNvPr id="67" name="TextBox 66">
            <a:extLst>
              <a:ext uri="{FF2B5EF4-FFF2-40B4-BE49-F238E27FC236}">
                <a16:creationId xmlns:a16="http://schemas.microsoft.com/office/drawing/2014/main" id="{39EF6FBB-4DC8-FDD5-DCE2-37B0DC0E5CEF}"/>
              </a:ext>
            </a:extLst>
          </p:cNvPr>
          <p:cNvSpPr txBox="1"/>
          <p:nvPr/>
        </p:nvSpPr>
        <p:spPr>
          <a:xfrm>
            <a:off x="12235945" y="38669"/>
            <a:ext cx="600808" cy="2677656"/>
          </a:xfrm>
          <a:prstGeom prst="rect">
            <a:avLst/>
          </a:prstGeom>
          <a:noFill/>
        </p:spPr>
        <p:txBody>
          <a:bodyPr wrap="square">
            <a:spAutoFit/>
          </a:bodyPr>
          <a:lstStyle/>
          <a:p>
            <a:r>
              <a:rPr lang="en-CA" sz="1200"/>
              <a:t>https://www.esa.int/Enabling_Support/Space_Engineering_Technology/Proba-3</a:t>
            </a:r>
            <a:endParaRPr lang="en-CA" sz="1200" dirty="0"/>
          </a:p>
        </p:txBody>
      </p:sp>
      <p:sp>
        <p:nvSpPr>
          <p:cNvPr id="70" name="TextBox 69">
            <a:extLst>
              <a:ext uri="{FF2B5EF4-FFF2-40B4-BE49-F238E27FC236}">
                <a16:creationId xmlns:a16="http://schemas.microsoft.com/office/drawing/2014/main" id="{896E29E8-267A-F2EE-A8F8-4EA20898B943}"/>
              </a:ext>
            </a:extLst>
          </p:cNvPr>
          <p:cNvSpPr txBox="1"/>
          <p:nvPr/>
        </p:nvSpPr>
        <p:spPr>
          <a:xfrm>
            <a:off x="3978453" y="6357628"/>
            <a:ext cx="3141392" cy="369332"/>
          </a:xfrm>
          <a:prstGeom prst="rect">
            <a:avLst/>
          </a:prstGeom>
          <a:noFill/>
        </p:spPr>
        <p:txBody>
          <a:bodyPr wrap="square" rtlCol="0">
            <a:spAutoFit/>
          </a:bodyPr>
          <a:lstStyle/>
          <a:p>
            <a:r>
              <a:rPr lang="en-CA" dirty="0">
                <a:latin typeface="Raleway" pitchFamily="2" charset="0"/>
              </a:rPr>
              <a:t>STARI (credit: Stanford SRL) </a:t>
            </a:r>
          </a:p>
        </p:txBody>
      </p:sp>
      <p:pic>
        <p:nvPicPr>
          <p:cNvPr id="71" name="Picture 70" descr="GRACE-FO - NASA Science">
            <a:extLst>
              <a:ext uri="{FF2B5EF4-FFF2-40B4-BE49-F238E27FC236}">
                <a16:creationId xmlns:a16="http://schemas.microsoft.com/office/drawing/2014/main" id="{DC56269B-0F1C-71D4-398B-B9D002C78C93}"/>
              </a:ext>
            </a:extLst>
          </p:cNvPr>
          <p:cNvPicPr>
            <a:picLocks noChangeAspect="1"/>
          </p:cNvPicPr>
          <p:nvPr/>
        </p:nvPicPr>
        <p:blipFill>
          <a:blip r:embed="rId7"/>
          <a:srcRect l="13279" t="15870" r="6472" b="32826"/>
          <a:stretch>
            <a:fillRect/>
          </a:stretch>
        </p:blipFill>
        <p:spPr>
          <a:xfrm>
            <a:off x="4058351" y="3204725"/>
            <a:ext cx="2874721" cy="1308339"/>
          </a:xfrm>
          <a:prstGeom prst="rect">
            <a:avLst/>
          </a:prstGeom>
        </p:spPr>
      </p:pic>
      <p:sp>
        <p:nvSpPr>
          <p:cNvPr id="73" name="TextBox 72">
            <a:extLst>
              <a:ext uri="{FF2B5EF4-FFF2-40B4-BE49-F238E27FC236}">
                <a16:creationId xmlns:a16="http://schemas.microsoft.com/office/drawing/2014/main" id="{BE8B8C3E-D9CD-FE40-D4A0-02821E216CFB}"/>
              </a:ext>
            </a:extLst>
          </p:cNvPr>
          <p:cNvSpPr txBox="1"/>
          <p:nvPr/>
        </p:nvSpPr>
        <p:spPr>
          <a:xfrm>
            <a:off x="4066152" y="4521141"/>
            <a:ext cx="2965994" cy="369332"/>
          </a:xfrm>
          <a:prstGeom prst="rect">
            <a:avLst/>
          </a:prstGeom>
          <a:noFill/>
        </p:spPr>
        <p:txBody>
          <a:bodyPr wrap="square" rtlCol="0">
            <a:spAutoFit/>
          </a:bodyPr>
          <a:lstStyle/>
          <a:p>
            <a:r>
              <a:rPr lang="en-CA" dirty="0">
                <a:latin typeface="Raleway" pitchFamily="2" charset="0"/>
              </a:rPr>
              <a:t>GRACE-FO (credit: NASA)</a:t>
            </a:r>
          </a:p>
        </p:txBody>
      </p:sp>
      <p:pic>
        <p:nvPicPr>
          <p:cNvPr id="80" name="Picture 79" descr="Projects | Space Rendezvous Laboratory">
            <a:extLst>
              <a:ext uri="{FF2B5EF4-FFF2-40B4-BE49-F238E27FC236}">
                <a16:creationId xmlns:a16="http://schemas.microsoft.com/office/drawing/2014/main" id="{A700F603-C493-9A2E-24DF-D2F3F39D4461}"/>
              </a:ext>
            </a:extLst>
          </p:cNvPr>
          <p:cNvPicPr>
            <a:picLocks noChangeAspect="1"/>
          </p:cNvPicPr>
          <p:nvPr/>
        </p:nvPicPr>
        <p:blipFill>
          <a:blip r:embed="rId8"/>
          <a:srcRect l="15701" r="17178" b="33078"/>
          <a:stretch>
            <a:fillRect/>
          </a:stretch>
        </p:blipFill>
        <p:spPr>
          <a:xfrm>
            <a:off x="4050822" y="4898549"/>
            <a:ext cx="2876803" cy="1434143"/>
          </a:xfrm>
          <a:prstGeom prst="rect">
            <a:avLst/>
          </a:prstGeom>
        </p:spPr>
      </p:pic>
      <p:sp>
        <p:nvSpPr>
          <p:cNvPr id="82" name="Slide Number Placeholder 4">
            <a:extLst>
              <a:ext uri="{FF2B5EF4-FFF2-40B4-BE49-F238E27FC236}">
                <a16:creationId xmlns:a16="http://schemas.microsoft.com/office/drawing/2014/main" id="{0AA07111-514D-41DC-FFC2-FCDEEDFB0049}"/>
              </a:ext>
            </a:extLst>
          </p:cNvPr>
          <p:cNvSpPr txBox="1">
            <a:spLocks/>
          </p:cNvSpPr>
          <p:nvPr/>
        </p:nvSpPr>
        <p:spPr>
          <a:xfrm>
            <a:off x="9448800" y="6535759"/>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dirty="0">
                <a:solidFill>
                  <a:schemeClr val="bg2">
                    <a:lumMod val="50000"/>
                  </a:schemeClr>
                </a:solidFill>
                <a:latin typeface="Raleway" pitchFamily="2" charset="0"/>
              </a:rPr>
              <a:t>4</a:t>
            </a:r>
            <a:endParaRPr lang="en-CA" sz="1600" dirty="0">
              <a:solidFill>
                <a:schemeClr val="bg2">
                  <a:lumMod val="50000"/>
                </a:schemeClr>
              </a:solidFill>
              <a:latin typeface="Raleway" pitchFamily="2" charset="0"/>
            </a:endParaRPr>
          </a:p>
        </p:txBody>
      </p:sp>
      <p:sp>
        <p:nvSpPr>
          <p:cNvPr id="5" name="Shape 1">
            <a:extLst>
              <a:ext uri="{FF2B5EF4-FFF2-40B4-BE49-F238E27FC236}">
                <a16:creationId xmlns:a16="http://schemas.microsoft.com/office/drawing/2014/main" id="{244ECEF2-713F-D2F5-6D16-EB84C0B8A55D}"/>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7" name="TextBox 6">
            <a:extLst>
              <a:ext uri="{FF2B5EF4-FFF2-40B4-BE49-F238E27FC236}">
                <a16:creationId xmlns:a16="http://schemas.microsoft.com/office/drawing/2014/main" id="{0362DF3A-7395-7114-DAD6-D36E8BB3CB1F}"/>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9" name="TextBox 8">
            <a:extLst>
              <a:ext uri="{FF2B5EF4-FFF2-40B4-BE49-F238E27FC236}">
                <a16:creationId xmlns:a16="http://schemas.microsoft.com/office/drawing/2014/main" id="{897E07F2-0C3F-E445-A7D3-17CB7A47A727}"/>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11" name="TextBox 10">
            <a:extLst>
              <a:ext uri="{FF2B5EF4-FFF2-40B4-BE49-F238E27FC236}">
                <a16:creationId xmlns:a16="http://schemas.microsoft.com/office/drawing/2014/main" id="{FF7DCEED-F177-87A9-52BE-CF75363D7A14}"/>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3" name="TextBox 12">
            <a:extLst>
              <a:ext uri="{FF2B5EF4-FFF2-40B4-BE49-F238E27FC236}">
                <a16:creationId xmlns:a16="http://schemas.microsoft.com/office/drawing/2014/main" id="{377A3AC1-639C-EC7D-DA4D-2B520979FF31}"/>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5" name="TextBox 14">
            <a:extLst>
              <a:ext uri="{FF2B5EF4-FFF2-40B4-BE49-F238E27FC236}">
                <a16:creationId xmlns:a16="http://schemas.microsoft.com/office/drawing/2014/main" id="{8745B8F9-25FB-4941-13F7-71A68F155294}"/>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7" name="TextBox 16">
            <a:extLst>
              <a:ext uri="{FF2B5EF4-FFF2-40B4-BE49-F238E27FC236}">
                <a16:creationId xmlns:a16="http://schemas.microsoft.com/office/drawing/2014/main" id="{A17315A2-5229-2736-15E6-039EB267FB4E}"/>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21" name="TextBox 20">
            <a:extLst>
              <a:ext uri="{FF2B5EF4-FFF2-40B4-BE49-F238E27FC236}">
                <a16:creationId xmlns:a16="http://schemas.microsoft.com/office/drawing/2014/main" id="{39708C62-B0AB-9D25-D9B0-91FCBCE1CB27}"/>
              </a:ext>
            </a:extLst>
          </p:cNvPr>
          <p:cNvSpPr txBox="1"/>
          <p:nvPr/>
        </p:nvSpPr>
        <p:spPr>
          <a:xfrm>
            <a:off x="12355107" y="3090445"/>
            <a:ext cx="1286437" cy="1200329"/>
          </a:xfrm>
          <a:prstGeom prst="rect">
            <a:avLst/>
          </a:prstGeom>
          <a:noFill/>
        </p:spPr>
        <p:txBody>
          <a:bodyPr wrap="square">
            <a:spAutoFit/>
          </a:bodyPr>
          <a:lstStyle/>
          <a:p>
            <a:r>
              <a:rPr lang="en-CA" dirty="0"/>
              <a:t>https://slab.stanford.edu/projects/stari</a:t>
            </a:r>
          </a:p>
        </p:txBody>
      </p:sp>
      <p:sp>
        <p:nvSpPr>
          <p:cNvPr id="23" name="TextBox 22">
            <a:extLst>
              <a:ext uri="{FF2B5EF4-FFF2-40B4-BE49-F238E27FC236}">
                <a16:creationId xmlns:a16="http://schemas.microsoft.com/office/drawing/2014/main" id="{D656B5FA-345D-1EA2-1C68-683F390E8731}"/>
              </a:ext>
            </a:extLst>
          </p:cNvPr>
          <p:cNvSpPr txBox="1"/>
          <p:nvPr/>
        </p:nvSpPr>
        <p:spPr>
          <a:xfrm>
            <a:off x="12443731" y="4855781"/>
            <a:ext cx="1197813" cy="1477328"/>
          </a:xfrm>
          <a:prstGeom prst="rect">
            <a:avLst/>
          </a:prstGeom>
          <a:noFill/>
        </p:spPr>
        <p:txBody>
          <a:bodyPr wrap="square">
            <a:spAutoFit/>
          </a:bodyPr>
          <a:lstStyle/>
          <a:p>
            <a:r>
              <a:rPr lang="en-CA" dirty="0"/>
              <a:t>https://science.nasa.gov/mission/grace-fo/</a:t>
            </a:r>
          </a:p>
        </p:txBody>
      </p:sp>
    </p:spTree>
    <p:extLst>
      <p:ext uri="{BB962C8B-B14F-4D97-AF65-F5344CB8AC3E}">
        <p14:creationId xmlns:p14="http://schemas.microsoft.com/office/powerpoint/2010/main" val="169992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10" presetClass="entr" presetSubtype="0"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fade">
                                      <p:cBhvr>
                                        <p:cTn id="10" dur="500"/>
                                        <p:tgtEl>
                                          <p:spTgt spid="6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500"/>
                                        <p:tgtEl>
                                          <p:spTgt spid="6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fade">
                                      <p:cBhvr>
                                        <p:cTn id="16" dur="500"/>
                                        <p:tgtEl>
                                          <p:spTgt spid="70"/>
                                        </p:tgtEl>
                                      </p:cBhvr>
                                    </p:animEffect>
                                  </p:childTnLst>
                                </p:cTn>
                              </p:par>
                              <p:par>
                                <p:cTn id="17" presetID="10" presetClass="entr" presetSubtype="0" fill="hold" nodeType="with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fade">
                                      <p:cBhvr>
                                        <p:cTn id="19" dur="500"/>
                                        <p:tgtEl>
                                          <p:spTgt spid="7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3"/>
                                        </p:tgtEl>
                                        <p:attrNameLst>
                                          <p:attrName>style.visibility</p:attrName>
                                        </p:attrNameLst>
                                      </p:cBhvr>
                                      <p:to>
                                        <p:strVal val="visible"/>
                                      </p:to>
                                    </p:set>
                                    <p:animEffect transition="in" filter="fade">
                                      <p:cBhvr>
                                        <p:cTn id="22" dur="500"/>
                                        <p:tgtEl>
                                          <p:spTgt spid="73"/>
                                        </p:tgtEl>
                                      </p:cBhvr>
                                    </p:animEffect>
                                  </p:childTnLst>
                                </p:cTn>
                              </p:par>
                              <p:par>
                                <p:cTn id="23" presetID="10" presetClass="entr" presetSubtype="0"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animEffect transition="in" filter="fade">
                                      <p:cBhvr>
                                        <p:cTn id="25"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5" grpId="0"/>
      <p:bldP spid="70" grpId="0"/>
      <p:bldP spid="7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552B9-3FD2-5298-5F92-2C9F926FB7AB}"/>
            </a:ext>
          </a:extLst>
        </p:cNvPr>
        <p:cNvGrpSpPr/>
        <p:nvPr/>
      </p:nvGrpSpPr>
      <p:grpSpPr>
        <a:xfrm>
          <a:off x="0" y="0"/>
          <a:ext cx="0" cy="0"/>
          <a:chOff x="0" y="0"/>
          <a:chExt cx="0" cy="0"/>
        </a:xfrm>
      </p:grpSpPr>
      <p:sp>
        <p:nvSpPr>
          <p:cNvPr id="19" name="Shape 28">
            <a:extLst>
              <a:ext uri="{FF2B5EF4-FFF2-40B4-BE49-F238E27FC236}">
                <a16:creationId xmlns:a16="http://schemas.microsoft.com/office/drawing/2014/main" id="{902ABBAE-EEC4-1B63-7412-2A221FAFF6E1}"/>
              </a:ext>
            </a:extLst>
          </p:cNvPr>
          <p:cNvSpPr/>
          <p:nvPr/>
        </p:nvSpPr>
        <p:spPr>
          <a:xfrm>
            <a:off x="7811186" y="1722122"/>
            <a:ext cx="4123500" cy="4813637"/>
          </a:xfrm>
          <a:prstGeom prst="roundRect">
            <a:avLst>
              <a:gd name="adj" fmla="val 7273"/>
            </a:avLst>
          </a:prstGeom>
          <a:solidFill>
            <a:srgbClr val="C2E3E8"/>
          </a:solidFill>
          <a:ln w="28575">
            <a:solidFill>
              <a:srgbClr val="4BAFBC"/>
            </a:solidFill>
            <a:prstDash val="solid"/>
          </a:ln>
        </p:spPr>
        <p:txBody>
          <a:bodyPr/>
          <a:lstStyle/>
          <a:p>
            <a:pPr>
              <a:lnSpc>
                <a:spcPct val="150000"/>
              </a:lnSpc>
            </a:pPr>
            <a:endParaRPr lang="en-CA" sz="2000" dirty="0">
              <a:latin typeface="Raleway" pitchFamily="2" charset="0"/>
            </a:endParaRPr>
          </a:p>
          <a:p>
            <a:pPr>
              <a:lnSpc>
                <a:spcPct val="150000"/>
              </a:lnSpc>
            </a:pPr>
            <a:endParaRPr lang="en-CA" sz="2000" dirty="0">
              <a:latin typeface="Raleway" pitchFamily="2" charset="0"/>
            </a:endParaRPr>
          </a:p>
          <a:p>
            <a:pPr>
              <a:lnSpc>
                <a:spcPct val="150000"/>
              </a:lnSpc>
            </a:pPr>
            <a:endParaRPr lang="en-CA" dirty="0">
              <a:latin typeface="Raleway" pitchFamily="2" charset="0"/>
            </a:endParaRPr>
          </a:p>
          <a:p>
            <a:pPr>
              <a:lnSpc>
                <a:spcPct val="150000"/>
              </a:lnSpc>
            </a:pPr>
            <a:endParaRPr lang="en-CA" dirty="0">
              <a:latin typeface="Raleway" pitchFamily="2" charset="0"/>
            </a:endParaRPr>
          </a:p>
        </p:txBody>
      </p:sp>
      <p:pic>
        <p:nvPicPr>
          <p:cNvPr id="49" name="Google Shape;57;p13">
            <a:extLst>
              <a:ext uri="{FF2B5EF4-FFF2-40B4-BE49-F238E27FC236}">
                <a16:creationId xmlns:a16="http://schemas.microsoft.com/office/drawing/2014/main" id="{3B171120-1376-5C54-004E-48E17B505D91}"/>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37" name="TextBox 36">
            <a:extLst>
              <a:ext uri="{FF2B5EF4-FFF2-40B4-BE49-F238E27FC236}">
                <a16:creationId xmlns:a16="http://schemas.microsoft.com/office/drawing/2014/main" id="{B3D605E7-D787-AE04-90BB-9185CC261FCE}"/>
              </a:ext>
            </a:extLst>
          </p:cNvPr>
          <p:cNvSpPr txBox="1"/>
          <p:nvPr/>
        </p:nvSpPr>
        <p:spPr>
          <a:xfrm>
            <a:off x="214993" y="1175036"/>
            <a:ext cx="3270738" cy="523220"/>
          </a:xfrm>
          <a:prstGeom prst="rect">
            <a:avLst/>
          </a:prstGeom>
          <a:noFill/>
        </p:spPr>
        <p:txBody>
          <a:bodyPr wrap="square" rtlCol="0">
            <a:spAutoFit/>
          </a:bodyPr>
          <a:lstStyle/>
          <a:p>
            <a:r>
              <a:rPr lang="en-CA" sz="2800" dirty="0">
                <a:solidFill>
                  <a:srgbClr val="4BAFBC"/>
                </a:solidFill>
                <a:latin typeface="Raleway" pitchFamily="2" charset="0"/>
              </a:rPr>
              <a:t>Past Concepts: </a:t>
            </a:r>
          </a:p>
        </p:txBody>
      </p:sp>
      <p:sp>
        <p:nvSpPr>
          <p:cNvPr id="41" name="TextBox 40">
            <a:extLst>
              <a:ext uri="{FF2B5EF4-FFF2-40B4-BE49-F238E27FC236}">
                <a16:creationId xmlns:a16="http://schemas.microsoft.com/office/drawing/2014/main" id="{7A2F37E4-E3EA-CC7D-E310-FBCB66BD4610}"/>
              </a:ext>
            </a:extLst>
          </p:cNvPr>
          <p:cNvSpPr txBox="1"/>
          <p:nvPr/>
        </p:nvSpPr>
        <p:spPr>
          <a:xfrm>
            <a:off x="311905" y="3751802"/>
            <a:ext cx="3270738" cy="369332"/>
          </a:xfrm>
          <a:prstGeom prst="rect">
            <a:avLst/>
          </a:prstGeom>
          <a:noFill/>
        </p:spPr>
        <p:txBody>
          <a:bodyPr wrap="square" rtlCol="0">
            <a:spAutoFit/>
          </a:bodyPr>
          <a:lstStyle/>
          <a:p>
            <a:r>
              <a:rPr lang="en-CA" dirty="0">
                <a:latin typeface="Raleway" pitchFamily="2" charset="0"/>
              </a:rPr>
              <a:t>TPFI (credit: NASA)</a:t>
            </a:r>
          </a:p>
        </p:txBody>
      </p:sp>
      <p:sp>
        <p:nvSpPr>
          <p:cNvPr id="43" name="TextBox 42">
            <a:extLst>
              <a:ext uri="{FF2B5EF4-FFF2-40B4-BE49-F238E27FC236}">
                <a16:creationId xmlns:a16="http://schemas.microsoft.com/office/drawing/2014/main" id="{7D971BA0-E85F-EFD6-7ED6-4D790E0765D1}"/>
              </a:ext>
            </a:extLst>
          </p:cNvPr>
          <p:cNvSpPr txBox="1"/>
          <p:nvPr/>
        </p:nvSpPr>
        <p:spPr>
          <a:xfrm>
            <a:off x="-914400" y="1704578"/>
            <a:ext cx="914400" cy="1569660"/>
          </a:xfrm>
          <a:prstGeom prst="rect">
            <a:avLst/>
          </a:prstGeom>
          <a:noFill/>
        </p:spPr>
        <p:txBody>
          <a:bodyPr wrap="square">
            <a:spAutoFit/>
          </a:bodyPr>
          <a:lstStyle/>
          <a:p>
            <a:r>
              <a:rPr lang="en-CA" sz="1200" dirty="0"/>
              <a:t>https://www.astro.princeton.edu/~dns/FRS120/RFI/134_TPF-I_Lawson_EOS.pdf</a:t>
            </a:r>
          </a:p>
        </p:txBody>
      </p:sp>
      <p:pic>
        <p:nvPicPr>
          <p:cNvPr id="46" name="Picture 45" descr="Terrestrial Planet Finder Interferometer (TPF-I)">
            <a:extLst>
              <a:ext uri="{FF2B5EF4-FFF2-40B4-BE49-F238E27FC236}">
                <a16:creationId xmlns:a16="http://schemas.microsoft.com/office/drawing/2014/main" id="{1379AABC-0EB4-CD0B-EB1F-1F25D8C992FA}"/>
              </a:ext>
            </a:extLst>
          </p:cNvPr>
          <p:cNvPicPr>
            <a:picLocks noChangeAspect="1"/>
          </p:cNvPicPr>
          <p:nvPr/>
        </p:nvPicPr>
        <p:blipFill>
          <a:blip r:embed="rId4"/>
          <a:srcRect b="3058"/>
          <a:stretch>
            <a:fillRect/>
          </a:stretch>
        </p:blipFill>
        <p:spPr>
          <a:xfrm>
            <a:off x="311905" y="1750234"/>
            <a:ext cx="2760784" cy="1940376"/>
          </a:xfrm>
          <a:prstGeom prst="rect">
            <a:avLst/>
          </a:prstGeom>
        </p:spPr>
      </p:pic>
      <p:pic>
        <p:nvPicPr>
          <p:cNvPr id="48" name="Picture 47" descr="ESA - Darwin's six telescopes">
            <a:extLst>
              <a:ext uri="{FF2B5EF4-FFF2-40B4-BE49-F238E27FC236}">
                <a16:creationId xmlns:a16="http://schemas.microsoft.com/office/drawing/2014/main" id="{A9FB8685-BFC1-AE79-80EA-8036C57CC1C1}"/>
              </a:ext>
            </a:extLst>
          </p:cNvPr>
          <p:cNvPicPr>
            <a:picLocks noChangeAspect="1"/>
          </p:cNvPicPr>
          <p:nvPr/>
        </p:nvPicPr>
        <p:blipFill>
          <a:blip r:embed="rId5"/>
          <a:stretch>
            <a:fillRect/>
          </a:stretch>
        </p:blipFill>
        <p:spPr>
          <a:xfrm>
            <a:off x="312445" y="4225090"/>
            <a:ext cx="2730420" cy="2261093"/>
          </a:xfrm>
          <a:prstGeom prst="rect">
            <a:avLst/>
          </a:prstGeom>
        </p:spPr>
      </p:pic>
      <p:sp>
        <p:nvSpPr>
          <p:cNvPr id="55" name="TextBox 54">
            <a:extLst>
              <a:ext uri="{FF2B5EF4-FFF2-40B4-BE49-F238E27FC236}">
                <a16:creationId xmlns:a16="http://schemas.microsoft.com/office/drawing/2014/main" id="{E746FD6E-BD8A-23BF-4A0A-F0DF04E64D12}"/>
              </a:ext>
            </a:extLst>
          </p:cNvPr>
          <p:cNvSpPr txBox="1"/>
          <p:nvPr/>
        </p:nvSpPr>
        <p:spPr>
          <a:xfrm>
            <a:off x="311905" y="6476230"/>
            <a:ext cx="3270738" cy="369332"/>
          </a:xfrm>
          <a:prstGeom prst="rect">
            <a:avLst/>
          </a:prstGeom>
          <a:noFill/>
        </p:spPr>
        <p:txBody>
          <a:bodyPr wrap="square" rtlCol="0">
            <a:spAutoFit/>
          </a:bodyPr>
          <a:lstStyle/>
          <a:p>
            <a:r>
              <a:rPr lang="en-CA" dirty="0">
                <a:latin typeface="Raleway" pitchFamily="2" charset="0"/>
              </a:rPr>
              <a:t>DARWIN (credit: ESA)</a:t>
            </a:r>
          </a:p>
        </p:txBody>
      </p:sp>
      <p:sp>
        <p:nvSpPr>
          <p:cNvPr id="60" name="TextBox 59">
            <a:extLst>
              <a:ext uri="{FF2B5EF4-FFF2-40B4-BE49-F238E27FC236}">
                <a16:creationId xmlns:a16="http://schemas.microsoft.com/office/drawing/2014/main" id="{515C15B3-DB46-B84B-EFC3-E09124D13ED7}"/>
              </a:ext>
            </a:extLst>
          </p:cNvPr>
          <p:cNvSpPr txBox="1"/>
          <p:nvPr/>
        </p:nvSpPr>
        <p:spPr>
          <a:xfrm>
            <a:off x="-794316" y="4029833"/>
            <a:ext cx="674230" cy="3046988"/>
          </a:xfrm>
          <a:prstGeom prst="rect">
            <a:avLst/>
          </a:prstGeom>
          <a:noFill/>
        </p:spPr>
        <p:txBody>
          <a:bodyPr wrap="square" rtlCol="0">
            <a:spAutoFit/>
          </a:bodyPr>
          <a:lstStyle/>
          <a:p>
            <a:r>
              <a:rPr lang="en-CA" sz="1200" dirty="0">
                <a:latin typeface="Raleway" pitchFamily="2" charset="0"/>
              </a:rPr>
              <a:t>Formation </a:t>
            </a:r>
            <a:r>
              <a:rPr lang="en-CA" sz="1200" dirty="0" err="1">
                <a:latin typeface="Raleway" pitchFamily="2" charset="0"/>
              </a:rPr>
              <a:t>Flying:https</a:t>
            </a:r>
            <a:r>
              <a:rPr lang="en-CA" sz="1200" dirty="0">
                <a:latin typeface="Raleway" pitchFamily="2" charset="0"/>
              </a:rPr>
              <a:t>://www.esa.int/ESA_Multimedia/Images/2015/06/Darwin_s_six_telescopes</a:t>
            </a:r>
          </a:p>
        </p:txBody>
      </p:sp>
      <p:sp>
        <p:nvSpPr>
          <p:cNvPr id="62" name="TextBox 61">
            <a:extLst>
              <a:ext uri="{FF2B5EF4-FFF2-40B4-BE49-F238E27FC236}">
                <a16:creationId xmlns:a16="http://schemas.microsoft.com/office/drawing/2014/main" id="{E5B00B42-8092-E3B4-421A-2A529FFAD6AE}"/>
              </a:ext>
            </a:extLst>
          </p:cNvPr>
          <p:cNvSpPr txBox="1"/>
          <p:nvPr/>
        </p:nvSpPr>
        <p:spPr>
          <a:xfrm>
            <a:off x="3167169" y="1175036"/>
            <a:ext cx="4657083" cy="523220"/>
          </a:xfrm>
          <a:prstGeom prst="rect">
            <a:avLst/>
          </a:prstGeom>
          <a:noFill/>
        </p:spPr>
        <p:txBody>
          <a:bodyPr wrap="square" rtlCol="0">
            <a:spAutoFit/>
          </a:bodyPr>
          <a:lstStyle/>
          <a:p>
            <a:r>
              <a:rPr lang="en-CA" sz="2800" dirty="0">
                <a:solidFill>
                  <a:srgbClr val="4BAFBC"/>
                </a:solidFill>
                <a:latin typeface="Raleway" pitchFamily="2" charset="0"/>
              </a:rPr>
              <a:t>Past/Future Tech Demos:</a:t>
            </a:r>
          </a:p>
        </p:txBody>
      </p:sp>
      <p:pic>
        <p:nvPicPr>
          <p:cNvPr id="63" name="Picture 62" descr="ESA - Proba-3">
            <a:extLst>
              <a:ext uri="{FF2B5EF4-FFF2-40B4-BE49-F238E27FC236}">
                <a16:creationId xmlns:a16="http://schemas.microsoft.com/office/drawing/2014/main" id="{6F35003D-D55C-072C-833D-3B5E3916F7D2}"/>
              </a:ext>
            </a:extLst>
          </p:cNvPr>
          <p:cNvPicPr>
            <a:picLocks noChangeAspect="1"/>
          </p:cNvPicPr>
          <p:nvPr/>
        </p:nvPicPr>
        <p:blipFill>
          <a:blip r:embed="rId6"/>
          <a:srcRect t="17007" b="17683"/>
          <a:stretch>
            <a:fillRect/>
          </a:stretch>
        </p:blipFill>
        <p:spPr>
          <a:xfrm>
            <a:off x="4051004" y="1764911"/>
            <a:ext cx="2873133" cy="1054329"/>
          </a:xfrm>
          <a:prstGeom prst="rect">
            <a:avLst/>
          </a:prstGeom>
        </p:spPr>
      </p:pic>
      <p:sp>
        <p:nvSpPr>
          <p:cNvPr id="65" name="TextBox 64">
            <a:extLst>
              <a:ext uri="{FF2B5EF4-FFF2-40B4-BE49-F238E27FC236}">
                <a16:creationId xmlns:a16="http://schemas.microsoft.com/office/drawing/2014/main" id="{9B8FDF3D-765D-5120-C368-0C0208BF1552}"/>
              </a:ext>
            </a:extLst>
          </p:cNvPr>
          <p:cNvSpPr txBox="1"/>
          <p:nvPr/>
        </p:nvSpPr>
        <p:spPr>
          <a:xfrm>
            <a:off x="4350751" y="2830688"/>
            <a:ext cx="2396795" cy="369332"/>
          </a:xfrm>
          <a:prstGeom prst="rect">
            <a:avLst/>
          </a:prstGeom>
          <a:noFill/>
        </p:spPr>
        <p:txBody>
          <a:bodyPr wrap="square" rtlCol="0">
            <a:spAutoFit/>
          </a:bodyPr>
          <a:lstStyle/>
          <a:p>
            <a:r>
              <a:rPr lang="en-CA" dirty="0">
                <a:latin typeface="Raleway" pitchFamily="2" charset="0"/>
              </a:rPr>
              <a:t>Proba-3 (credit: ESA)</a:t>
            </a:r>
          </a:p>
        </p:txBody>
      </p:sp>
      <p:sp>
        <p:nvSpPr>
          <p:cNvPr id="67" name="TextBox 66">
            <a:extLst>
              <a:ext uri="{FF2B5EF4-FFF2-40B4-BE49-F238E27FC236}">
                <a16:creationId xmlns:a16="http://schemas.microsoft.com/office/drawing/2014/main" id="{C531FA4E-1FC4-7EF9-EFCC-D25EAA04756C}"/>
              </a:ext>
            </a:extLst>
          </p:cNvPr>
          <p:cNvSpPr txBox="1"/>
          <p:nvPr/>
        </p:nvSpPr>
        <p:spPr>
          <a:xfrm>
            <a:off x="12235945" y="38669"/>
            <a:ext cx="600808" cy="2677656"/>
          </a:xfrm>
          <a:prstGeom prst="rect">
            <a:avLst/>
          </a:prstGeom>
          <a:noFill/>
        </p:spPr>
        <p:txBody>
          <a:bodyPr wrap="square">
            <a:spAutoFit/>
          </a:bodyPr>
          <a:lstStyle/>
          <a:p>
            <a:r>
              <a:rPr lang="en-CA" sz="1200"/>
              <a:t>https://www.esa.int/Enabling_Support/Space_Engineering_Technology/Proba-3</a:t>
            </a:r>
            <a:endParaRPr lang="en-CA" sz="1200" dirty="0"/>
          </a:p>
        </p:txBody>
      </p:sp>
      <p:sp>
        <p:nvSpPr>
          <p:cNvPr id="70" name="TextBox 69">
            <a:extLst>
              <a:ext uri="{FF2B5EF4-FFF2-40B4-BE49-F238E27FC236}">
                <a16:creationId xmlns:a16="http://schemas.microsoft.com/office/drawing/2014/main" id="{671328C6-ED3D-C072-0F3D-4AFB9A05D8ED}"/>
              </a:ext>
            </a:extLst>
          </p:cNvPr>
          <p:cNvSpPr txBox="1"/>
          <p:nvPr/>
        </p:nvSpPr>
        <p:spPr>
          <a:xfrm>
            <a:off x="3978453" y="6357628"/>
            <a:ext cx="3141392" cy="369332"/>
          </a:xfrm>
          <a:prstGeom prst="rect">
            <a:avLst/>
          </a:prstGeom>
          <a:noFill/>
        </p:spPr>
        <p:txBody>
          <a:bodyPr wrap="square" rtlCol="0">
            <a:spAutoFit/>
          </a:bodyPr>
          <a:lstStyle/>
          <a:p>
            <a:r>
              <a:rPr lang="en-CA" dirty="0">
                <a:latin typeface="Raleway" pitchFamily="2" charset="0"/>
              </a:rPr>
              <a:t>STARI (credit: Stanford SRL) </a:t>
            </a:r>
          </a:p>
        </p:txBody>
      </p:sp>
      <p:pic>
        <p:nvPicPr>
          <p:cNvPr id="71" name="Picture 70" descr="GRACE-FO - NASA Science">
            <a:extLst>
              <a:ext uri="{FF2B5EF4-FFF2-40B4-BE49-F238E27FC236}">
                <a16:creationId xmlns:a16="http://schemas.microsoft.com/office/drawing/2014/main" id="{49C8530A-F6DD-F031-E1D0-72154CB0233F}"/>
              </a:ext>
            </a:extLst>
          </p:cNvPr>
          <p:cNvPicPr>
            <a:picLocks noChangeAspect="1"/>
          </p:cNvPicPr>
          <p:nvPr/>
        </p:nvPicPr>
        <p:blipFill>
          <a:blip r:embed="rId7"/>
          <a:srcRect l="13279" t="15870" r="6472" b="32826"/>
          <a:stretch>
            <a:fillRect/>
          </a:stretch>
        </p:blipFill>
        <p:spPr>
          <a:xfrm>
            <a:off x="4058351" y="3211468"/>
            <a:ext cx="2874721" cy="1308339"/>
          </a:xfrm>
          <a:prstGeom prst="rect">
            <a:avLst/>
          </a:prstGeom>
        </p:spPr>
      </p:pic>
      <p:sp>
        <p:nvSpPr>
          <p:cNvPr id="73" name="TextBox 72">
            <a:extLst>
              <a:ext uri="{FF2B5EF4-FFF2-40B4-BE49-F238E27FC236}">
                <a16:creationId xmlns:a16="http://schemas.microsoft.com/office/drawing/2014/main" id="{A1138E58-B27D-FDC8-7F5E-781FA9627BFA}"/>
              </a:ext>
            </a:extLst>
          </p:cNvPr>
          <p:cNvSpPr txBox="1"/>
          <p:nvPr/>
        </p:nvSpPr>
        <p:spPr>
          <a:xfrm>
            <a:off x="4066152" y="4531255"/>
            <a:ext cx="2965994" cy="369332"/>
          </a:xfrm>
          <a:prstGeom prst="rect">
            <a:avLst/>
          </a:prstGeom>
          <a:noFill/>
        </p:spPr>
        <p:txBody>
          <a:bodyPr wrap="square" rtlCol="0">
            <a:spAutoFit/>
          </a:bodyPr>
          <a:lstStyle/>
          <a:p>
            <a:r>
              <a:rPr lang="en-CA" dirty="0">
                <a:latin typeface="Raleway" pitchFamily="2" charset="0"/>
              </a:rPr>
              <a:t>GRACE-FO (credit: NASA)</a:t>
            </a:r>
          </a:p>
        </p:txBody>
      </p:sp>
      <p:sp>
        <p:nvSpPr>
          <p:cNvPr id="77" name="TextBox 76">
            <a:extLst>
              <a:ext uri="{FF2B5EF4-FFF2-40B4-BE49-F238E27FC236}">
                <a16:creationId xmlns:a16="http://schemas.microsoft.com/office/drawing/2014/main" id="{7B629970-E0C3-2D61-3D1D-20654D6E2F18}"/>
              </a:ext>
            </a:extLst>
          </p:cNvPr>
          <p:cNvSpPr txBox="1"/>
          <p:nvPr/>
        </p:nvSpPr>
        <p:spPr>
          <a:xfrm>
            <a:off x="8007402" y="1198902"/>
            <a:ext cx="4228543" cy="523220"/>
          </a:xfrm>
          <a:prstGeom prst="rect">
            <a:avLst/>
          </a:prstGeom>
          <a:noFill/>
        </p:spPr>
        <p:txBody>
          <a:bodyPr wrap="square" rtlCol="0">
            <a:spAutoFit/>
          </a:bodyPr>
          <a:lstStyle/>
          <a:p>
            <a:r>
              <a:rPr lang="en-CA" sz="2800" dirty="0">
                <a:solidFill>
                  <a:srgbClr val="4BAFBC"/>
                </a:solidFill>
                <a:latin typeface="Raleway" pitchFamily="2" charset="0"/>
              </a:rPr>
              <a:t>Inspiration in this Study: </a:t>
            </a:r>
          </a:p>
        </p:txBody>
      </p:sp>
      <p:sp>
        <p:nvSpPr>
          <p:cNvPr id="78" name="TextBox 77">
            <a:extLst>
              <a:ext uri="{FF2B5EF4-FFF2-40B4-BE49-F238E27FC236}">
                <a16:creationId xmlns:a16="http://schemas.microsoft.com/office/drawing/2014/main" id="{1F93BF7D-5439-3EB8-477F-9A6402DBAA17}"/>
              </a:ext>
            </a:extLst>
          </p:cNvPr>
          <p:cNvSpPr txBox="1"/>
          <p:nvPr/>
        </p:nvSpPr>
        <p:spPr>
          <a:xfrm>
            <a:off x="7898885" y="1813842"/>
            <a:ext cx="4007957" cy="4955203"/>
          </a:xfrm>
          <a:prstGeom prst="rect">
            <a:avLst/>
          </a:prstGeom>
          <a:noFill/>
        </p:spPr>
        <p:txBody>
          <a:bodyPr wrap="square" rtlCol="0">
            <a:spAutoFit/>
          </a:bodyPr>
          <a:lstStyle/>
          <a:p>
            <a:pPr marL="342900" indent="-342900">
              <a:buFont typeface="Arial" panose="020B0604020202020204" pitchFamily="34" charset="0"/>
              <a:buChar char="•"/>
            </a:pPr>
            <a:r>
              <a:rPr lang="en-CA" sz="2000" dirty="0"/>
              <a:t>In-plane vs Out-of-plane </a:t>
            </a:r>
            <a:br>
              <a:rPr lang="en-CA" sz="2000" dirty="0"/>
            </a:br>
            <a:r>
              <a:rPr lang="en-CA" sz="2000" dirty="0"/>
              <a:t>(TPFI vs Darwin)</a:t>
            </a:r>
          </a:p>
          <a:p>
            <a:pPr marL="342900" indent="-342900">
              <a:buFont typeface="Arial" panose="020B0604020202020204" pitchFamily="34" charset="0"/>
              <a:buChar char="•"/>
            </a:pPr>
            <a:endParaRPr lang="en-CA" sz="2000" dirty="0"/>
          </a:p>
          <a:p>
            <a:pPr marL="342900" indent="-342900">
              <a:buFont typeface="Arial" panose="020B0604020202020204" pitchFamily="34" charset="0"/>
              <a:buChar char="•"/>
            </a:pPr>
            <a:endParaRPr lang="en-CA" sz="2000" dirty="0"/>
          </a:p>
          <a:p>
            <a:pPr marL="342900" indent="-342900">
              <a:buFont typeface="Arial" panose="020B0604020202020204" pitchFamily="34" charset="0"/>
              <a:buChar char="•"/>
            </a:pPr>
            <a:r>
              <a:rPr lang="en-CA" sz="2000" dirty="0"/>
              <a:t>12,18, 24 hour rotation rates (TPFI vs LIFE vs Darwin)</a:t>
            </a:r>
          </a:p>
          <a:p>
            <a:pPr marL="342900" indent="-342900">
              <a:buFont typeface="Arial" panose="020B0604020202020204" pitchFamily="34" charset="0"/>
              <a:buChar char="•"/>
            </a:pPr>
            <a:endParaRPr lang="en-CA" sz="2000" dirty="0"/>
          </a:p>
          <a:p>
            <a:pPr marL="342900" indent="-342900">
              <a:buFont typeface="Arial" panose="020B0604020202020204" pitchFamily="34" charset="0"/>
              <a:buChar char="•"/>
            </a:pPr>
            <a:endParaRPr lang="en-CA" sz="2000" dirty="0"/>
          </a:p>
          <a:p>
            <a:pPr marL="342900" indent="-342900">
              <a:buFont typeface="Arial" panose="020B0604020202020204" pitchFamily="34" charset="0"/>
              <a:buChar char="•"/>
            </a:pPr>
            <a:r>
              <a:rPr lang="en-CA" sz="2000" dirty="0"/>
              <a:t>45, 65, 85 degree pointing angle (TPFI/LIFE/Darwin inspired)</a:t>
            </a:r>
          </a:p>
          <a:p>
            <a:pPr marL="342900" indent="-342900">
              <a:buFont typeface="Arial" panose="020B0604020202020204" pitchFamily="34" charset="0"/>
              <a:buChar char="•"/>
            </a:pPr>
            <a:endParaRPr lang="en-CA" sz="2000" dirty="0"/>
          </a:p>
          <a:p>
            <a:pPr marL="342900" indent="-342900">
              <a:buFont typeface="Arial" panose="020B0604020202020204" pitchFamily="34" charset="0"/>
              <a:buChar char="•"/>
            </a:pPr>
            <a:endParaRPr lang="en-CA" sz="2000" dirty="0"/>
          </a:p>
          <a:p>
            <a:pPr marL="342900" indent="-342900">
              <a:buFont typeface="Arial" panose="020B0604020202020204" pitchFamily="34" charset="0"/>
              <a:buChar char="•"/>
            </a:pPr>
            <a:r>
              <a:rPr lang="en-CA" sz="2000" dirty="0"/>
              <a:t>Sensors inspired by Proba-3, GRACE-FO, and STARI</a:t>
            </a:r>
          </a:p>
          <a:p>
            <a:pPr marL="285750" indent="-285750">
              <a:buFontTx/>
              <a:buChar char="-"/>
            </a:pPr>
            <a:endParaRPr lang="en-CA" dirty="0"/>
          </a:p>
          <a:p>
            <a:pPr marL="285750" indent="-285750">
              <a:buFontTx/>
              <a:buChar char="-"/>
            </a:pPr>
            <a:endParaRPr lang="en-CA" dirty="0"/>
          </a:p>
        </p:txBody>
      </p:sp>
      <p:pic>
        <p:nvPicPr>
          <p:cNvPr id="80" name="Picture 79" descr="Projects | Space Rendezvous Laboratory">
            <a:extLst>
              <a:ext uri="{FF2B5EF4-FFF2-40B4-BE49-F238E27FC236}">
                <a16:creationId xmlns:a16="http://schemas.microsoft.com/office/drawing/2014/main" id="{CD4AF1EF-7E1E-4081-937F-A8E8ACDDD4B1}"/>
              </a:ext>
            </a:extLst>
          </p:cNvPr>
          <p:cNvPicPr>
            <a:picLocks noChangeAspect="1"/>
          </p:cNvPicPr>
          <p:nvPr/>
        </p:nvPicPr>
        <p:blipFill>
          <a:blip r:embed="rId8"/>
          <a:srcRect l="15701" r="17178" b="33078"/>
          <a:stretch>
            <a:fillRect/>
          </a:stretch>
        </p:blipFill>
        <p:spPr>
          <a:xfrm>
            <a:off x="4050822" y="4912035"/>
            <a:ext cx="2876803" cy="1434143"/>
          </a:xfrm>
          <a:prstGeom prst="rect">
            <a:avLst/>
          </a:prstGeom>
        </p:spPr>
      </p:pic>
      <p:sp>
        <p:nvSpPr>
          <p:cNvPr id="82" name="Slide Number Placeholder 4">
            <a:extLst>
              <a:ext uri="{FF2B5EF4-FFF2-40B4-BE49-F238E27FC236}">
                <a16:creationId xmlns:a16="http://schemas.microsoft.com/office/drawing/2014/main" id="{C50E0FE5-A456-2EFF-60E5-815262A2A10F}"/>
              </a:ext>
            </a:extLst>
          </p:cNvPr>
          <p:cNvSpPr txBox="1">
            <a:spLocks/>
          </p:cNvSpPr>
          <p:nvPr/>
        </p:nvSpPr>
        <p:spPr>
          <a:xfrm>
            <a:off x="9448800" y="6535759"/>
            <a:ext cx="2743200" cy="3222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dirty="0">
                <a:solidFill>
                  <a:schemeClr val="bg2">
                    <a:lumMod val="50000"/>
                  </a:schemeClr>
                </a:solidFill>
                <a:latin typeface="Raleway" pitchFamily="2" charset="0"/>
              </a:rPr>
              <a:t>4</a:t>
            </a:r>
            <a:endParaRPr lang="en-CA" sz="1600" dirty="0">
              <a:solidFill>
                <a:schemeClr val="bg2">
                  <a:lumMod val="50000"/>
                </a:schemeClr>
              </a:solidFill>
              <a:latin typeface="Raleway" pitchFamily="2" charset="0"/>
            </a:endParaRPr>
          </a:p>
        </p:txBody>
      </p:sp>
      <p:sp>
        <p:nvSpPr>
          <p:cNvPr id="5" name="Shape 1">
            <a:extLst>
              <a:ext uri="{FF2B5EF4-FFF2-40B4-BE49-F238E27FC236}">
                <a16:creationId xmlns:a16="http://schemas.microsoft.com/office/drawing/2014/main" id="{75C88CCC-F7B2-267F-8458-5E7F62806B1F}"/>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7" name="TextBox 6">
            <a:extLst>
              <a:ext uri="{FF2B5EF4-FFF2-40B4-BE49-F238E27FC236}">
                <a16:creationId xmlns:a16="http://schemas.microsoft.com/office/drawing/2014/main" id="{0152334B-1026-70EE-83EA-754A5827313B}"/>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9" name="TextBox 8">
            <a:extLst>
              <a:ext uri="{FF2B5EF4-FFF2-40B4-BE49-F238E27FC236}">
                <a16:creationId xmlns:a16="http://schemas.microsoft.com/office/drawing/2014/main" id="{DDAF7ED5-F16E-D0E6-162E-DCA3182075E0}"/>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11" name="TextBox 10">
            <a:extLst>
              <a:ext uri="{FF2B5EF4-FFF2-40B4-BE49-F238E27FC236}">
                <a16:creationId xmlns:a16="http://schemas.microsoft.com/office/drawing/2014/main" id="{C6C8A1FC-CAD2-08F1-F4FA-03B8C2169D21}"/>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13" name="TextBox 12">
            <a:extLst>
              <a:ext uri="{FF2B5EF4-FFF2-40B4-BE49-F238E27FC236}">
                <a16:creationId xmlns:a16="http://schemas.microsoft.com/office/drawing/2014/main" id="{F32D61E1-F78E-74DF-1717-624B1D9D5BE0}"/>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15" name="TextBox 14">
            <a:extLst>
              <a:ext uri="{FF2B5EF4-FFF2-40B4-BE49-F238E27FC236}">
                <a16:creationId xmlns:a16="http://schemas.microsoft.com/office/drawing/2014/main" id="{6A4CE8F4-53CC-8994-7435-0082B7DA050E}"/>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17" name="TextBox 16">
            <a:extLst>
              <a:ext uri="{FF2B5EF4-FFF2-40B4-BE49-F238E27FC236}">
                <a16:creationId xmlns:a16="http://schemas.microsoft.com/office/drawing/2014/main" id="{505AA43A-90F0-AC97-DB7E-A5937517F0B7}"/>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21" name="TextBox 20">
            <a:extLst>
              <a:ext uri="{FF2B5EF4-FFF2-40B4-BE49-F238E27FC236}">
                <a16:creationId xmlns:a16="http://schemas.microsoft.com/office/drawing/2014/main" id="{968F0CA0-29F8-FC02-BD81-821BEF1FD1D3}"/>
              </a:ext>
            </a:extLst>
          </p:cNvPr>
          <p:cNvSpPr txBox="1"/>
          <p:nvPr/>
        </p:nvSpPr>
        <p:spPr>
          <a:xfrm>
            <a:off x="12355107" y="3090445"/>
            <a:ext cx="1286437" cy="1200329"/>
          </a:xfrm>
          <a:prstGeom prst="rect">
            <a:avLst/>
          </a:prstGeom>
          <a:noFill/>
        </p:spPr>
        <p:txBody>
          <a:bodyPr wrap="square">
            <a:spAutoFit/>
          </a:bodyPr>
          <a:lstStyle/>
          <a:p>
            <a:r>
              <a:rPr lang="en-CA" dirty="0"/>
              <a:t>https://slab.stanford.edu/projects/stari</a:t>
            </a:r>
          </a:p>
        </p:txBody>
      </p:sp>
      <p:sp>
        <p:nvSpPr>
          <p:cNvPr id="23" name="TextBox 22">
            <a:extLst>
              <a:ext uri="{FF2B5EF4-FFF2-40B4-BE49-F238E27FC236}">
                <a16:creationId xmlns:a16="http://schemas.microsoft.com/office/drawing/2014/main" id="{4831D9F8-54C8-E250-0328-05888D646585}"/>
              </a:ext>
            </a:extLst>
          </p:cNvPr>
          <p:cNvSpPr txBox="1"/>
          <p:nvPr/>
        </p:nvSpPr>
        <p:spPr>
          <a:xfrm>
            <a:off x="12443731" y="4855781"/>
            <a:ext cx="1197813" cy="1477328"/>
          </a:xfrm>
          <a:prstGeom prst="rect">
            <a:avLst/>
          </a:prstGeom>
          <a:noFill/>
        </p:spPr>
        <p:txBody>
          <a:bodyPr wrap="square">
            <a:spAutoFit/>
          </a:bodyPr>
          <a:lstStyle/>
          <a:p>
            <a:r>
              <a:rPr lang="en-CA" dirty="0"/>
              <a:t>https://science.nasa.gov/mission/grace-fo/</a:t>
            </a:r>
          </a:p>
        </p:txBody>
      </p:sp>
    </p:spTree>
    <p:extLst>
      <p:ext uri="{BB962C8B-B14F-4D97-AF65-F5344CB8AC3E}">
        <p14:creationId xmlns:p14="http://schemas.microsoft.com/office/powerpoint/2010/main" val="138671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fade">
                                      <p:cBhvr>
                                        <p:cTn id="10"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63B46976-B453-F437-CDA0-A1E5BA09B016}"/>
            </a:ext>
          </a:extLst>
        </p:cNvPr>
        <p:cNvGrpSpPr/>
        <p:nvPr/>
      </p:nvGrpSpPr>
      <p:grpSpPr>
        <a:xfrm>
          <a:off x="0" y="0"/>
          <a:ext cx="0" cy="0"/>
          <a:chOff x="0" y="0"/>
          <a:chExt cx="0" cy="0"/>
        </a:xfrm>
      </p:grpSpPr>
      <p:sp>
        <p:nvSpPr>
          <p:cNvPr id="50" name="Cube 49">
            <a:extLst>
              <a:ext uri="{FF2B5EF4-FFF2-40B4-BE49-F238E27FC236}">
                <a16:creationId xmlns:a16="http://schemas.microsoft.com/office/drawing/2014/main" id="{A3392B9D-7C5E-B26E-3298-12116931A903}"/>
              </a:ext>
            </a:extLst>
          </p:cNvPr>
          <p:cNvSpPr/>
          <p:nvPr/>
        </p:nvSpPr>
        <p:spPr>
          <a:xfrm rot="16200000">
            <a:off x="10273750" y="518428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4" name="Flowchart: Stored Data 3">
            <a:extLst>
              <a:ext uri="{FF2B5EF4-FFF2-40B4-BE49-F238E27FC236}">
                <a16:creationId xmlns:a16="http://schemas.microsoft.com/office/drawing/2014/main" id="{CC7068EB-B428-B541-568D-E7F9B75390B5}"/>
              </a:ext>
            </a:extLst>
          </p:cNvPr>
          <p:cNvSpPr/>
          <p:nvPr/>
        </p:nvSpPr>
        <p:spPr>
          <a:xfrm rot="16200000">
            <a:off x="9637112" y="5168290"/>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5" name="Flowchart: Stored Data 4">
            <a:extLst>
              <a:ext uri="{FF2B5EF4-FFF2-40B4-BE49-F238E27FC236}">
                <a16:creationId xmlns:a16="http://schemas.microsoft.com/office/drawing/2014/main" id="{8BB14C16-37F6-8560-6C33-89788730ADE4}"/>
              </a:ext>
            </a:extLst>
          </p:cNvPr>
          <p:cNvSpPr/>
          <p:nvPr/>
        </p:nvSpPr>
        <p:spPr>
          <a:xfrm rot="16200000">
            <a:off x="10563156" y="5168290"/>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10" name="Cube 9">
            <a:extLst>
              <a:ext uri="{FF2B5EF4-FFF2-40B4-BE49-F238E27FC236}">
                <a16:creationId xmlns:a16="http://schemas.microsoft.com/office/drawing/2014/main" id="{F685DA54-1542-8C68-0CB8-FB493E4E8E77}"/>
              </a:ext>
            </a:extLst>
          </p:cNvPr>
          <p:cNvSpPr/>
          <p:nvPr/>
        </p:nvSpPr>
        <p:spPr>
          <a:xfrm rot="16200000">
            <a:off x="7083148" y="1654999"/>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cxnSp>
        <p:nvCxnSpPr>
          <p:cNvPr id="12" name="Straight Arrow Connector 11">
            <a:extLst>
              <a:ext uri="{FF2B5EF4-FFF2-40B4-BE49-F238E27FC236}">
                <a16:creationId xmlns:a16="http://schemas.microsoft.com/office/drawing/2014/main" id="{00098940-2552-86F9-A590-654349428D7E}"/>
              </a:ext>
            </a:extLst>
          </p:cNvPr>
          <p:cNvCxnSpPr>
            <a:cxnSpLocks/>
          </p:cNvCxnSpPr>
          <p:nvPr/>
        </p:nvCxnSpPr>
        <p:spPr>
          <a:xfrm>
            <a:off x="4950374"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38D1E5F-3F8F-EB7C-7DD2-6C6B9616ADC6}"/>
              </a:ext>
            </a:extLst>
          </p:cNvPr>
          <p:cNvCxnSpPr>
            <a:cxnSpLocks/>
          </p:cNvCxnSpPr>
          <p:nvPr/>
        </p:nvCxnSpPr>
        <p:spPr>
          <a:xfrm>
            <a:off x="5876419"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7D0E3CB-51C3-C303-A5D6-4C19697AFB6B}"/>
              </a:ext>
            </a:extLst>
          </p:cNvPr>
          <p:cNvCxnSpPr>
            <a:cxnSpLocks/>
          </p:cNvCxnSpPr>
          <p:nvPr/>
        </p:nvCxnSpPr>
        <p:spPr>
          <a:xfrm>
            <a:off x="9710490"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E3F1800-3B79-E99D-3B8C-22ECB9B21D60}"/>
              </a:ext>
            </a:extLst>
          </p:cNvPr>
          <p:cNvCxnSpPr>
            <a:cxnSpLocks/>
          </p:cNvCxnSpPr>
          <p:nvPr/>
        </p:nvCxnSpPr>
        <p:spPr>
          <a:xfrm>
            <a:off x="10636532"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05E94B3-9575-4B45-2166-8A8BB888373A}"/>
              </a:ext>
            </a:extLst>
          </p:cNvPr>
          <p:cNvCxnSpPr>
            <a:cxnSpLocks/>
            <a:endCxn id="8" idx="3"/>
          </p:cNvCxnSpPr>
          <p:nvPr/>
        </p:nvCxnSpPr>
        <p:spPr>
          <a:xfrm>
            <a:off x="4735169" y="1500875"/>
            <a:ext cx="215206" cy="387532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10FD2F8-0E01-4CB5-41C4-C1BA08226C4C}"/>
              </a:ext>
            </a:extLst>
          </p:cNvPr>
          <p:cNvCxnSpPr>
            <a:cxnSpLocks/>
            <a:endCxn id="9" idx="3"/>
          </p:cNvCxnSpPr>
          <p:nvPr/>
        </p:nvCxnSpPr>
        <p:spPr>
          <a:xfrm>
            <a:off x="5645894" y="1500875"/>
            <a:ext cx="230525" cy="387532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62F51E6-F06B-2F6C-E26A-58D40CF71BB1}"/>
              </a:ext>
            </a:extLst>
          </p:cNvPr>
          <p:cNvCxnSpPr>
            <a:cxnSpLocks/>
            <a:endCxn id="4" idx="3"/>
          </p:cNvCxnSpPr>
          <p:nvPr/>
        </p:nvCxnSpPr>
        <p:spPr>
          <a:xfrm>
            <a:off x="9490107" y="1500874"/>
            <a:ext cx="220384" cy="387531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70D1888-7CFF-3114-5CE1-D859284A646A}"/>
              </a:ext>
            </a:extLst>
          </p:cNvPr>
          <p:cNvCxnSpPr>
            <a:cxnSpLocks/>
            <a:endCxn id="5" idx="3"/>
          </p:cNvCxnSpPr>
          <p:nvPr/>
        </p:nvCxnSpPr>
        <p:spPr>
          <a:xfrm>
            <a:off x="10406007" y="1500874"/>
            <a:ext cx="230528" cy="387531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079583F-97FB-D770-C245-A1697C646AB0}"/>
              </a:ext>
            </a:extLst>
          </p:cNvPr>
          <p:cNvCxnSpPr>
            <a:cxnSpLocks/>
            <a:stCxn id="9" idx="3"/>
          </p:cNvCxnSpPr>
          <p:nvPr/>
        </p:nvCxnSpPr>
        <p:spPr>
          <a:xfrm flipV="1">
            <a:off x="5876419" y="2488544"/>
            <a:ext cx="1473296" cy="28876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9F19EE1-5065-D682-063B-3DD9320E9CD4}"/>
              </a:ext>
            </a:extLst>
          </p:cNvPr>
          <p:cNvCxnSpPr>
            <a:cxnSpLocks/>
            <a:stCxn id="9" idx="3"/>
          </p:cNvCxnSpPr>
          <p:nvPr/>
        </p:nvCxnSpPr>
        <p:spPr>
          <a:xfrm flipV="1">
            <a:off x="5876419" y="2467488"/>
            <a:ext cx="1441544" cy="290870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CA8232E-1451-12C4-D944-593F18672E8E}"/>
              </a:ext>
            </a:extLst>
          </p:cNvPr>
          <p:cNvCxnSpPr>
            <a:cxnSpLocks/>
          </p:cNvCxnSpPr>
          <p:nvPr/>
        </p:nvCxnSpPr>
        <p:spPr>
          <a:xfrm flipV="1">
            <a:off x="4963737" y="2446322"/>
            <a:ext cx="2330944" cy="29054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5CC87E8-96CA-7875-D162-D56B7BD7A270}"/>
              </a:ext>
            </a:extLst>
          </p:cNvPr>
          <p:cNvCxnSpPr>
            <a:cxnSpLocks/>
          </p:cNvCxnSpPr>
          <p:nvPr/>
        </p:nvCxnSpPr>
        <p:spPr>
          <a:xfrm flipV="1">
            <a:off x="4963737" y="2418652"/>
            <a:ext cx="2303427" cy="293308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934AFD9-40A0-99BA-B6BD-8957D8DF5C32}"/>
              </a:ext>
            </a:extLst>
          </p:cNvPr>
          <p:cNvCxnSpPr>
            <a:cxnSpLocks/>
          </p:cNvCxnSpPr>
          <p:nvPr/>
        </p:nvCxnSpPr>
        <p:spPr>
          <a:xfrm flipH="1" flipV="1">
            <a:off x="7660863" y="2488543"/>
            <a:ext cx="2022843" cy="28631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EEDECF6-2C96-CF5F-9DF2-76B9E0020608}"/>
              </a:ext>
            </a:extLst>
          </p:cNvPr>
          <p:cNvCxnSpPr>
            <a:cxnSpLocks/>
          </p:cNvCxnSpPr>
          <p:nvPr/>
        </p:nvCxnSpPr>
        <p:spPr>
          <a:xfrm flipH="1" flipV="1">
            <a:off x="7696847" y="2467489"/>
            <a:ext cx="1986859" cy="288424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10E4631-8E1D-67E0-5BBE-49BF57F1BF56}"/>
              </a:ext>
            </a:extLst>
          </p:cNvPr>
          <p:cNvCxnSpPr>
            <a:cxnSpLocks/>
            <a:stCxn id="5" idx="3"/>
          </p:cNvCxnSpPr>
          <p:nvPr/>
        </p:nvCxnSpPr>
        <p:spPr>
          <a:xfrm flipH="1" flipV="1">
            <a:off x="7728597" y="2446322"/>
            <a:ext cx="2907938" cy="29298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5A28212-6D3D-FC14-BF53-32D1EB102507}"/>
              </a:ext>
            </a:extLst>
          </p:cNvPr>
          <p:cNvCxnSpPr>
            <a:cxnSpLocks/>
            <a:stCxn id="5" idx="3"/>
          </p:cNvCxnSpPr>
          <p:nvPr/>
        </p:nvCxnSpPr>
        <p:spPr>
          <a:xfrm flipH="1" flipV="1">
            <a:off x="7756114" y="2418652"/>
            <a:ext cx="2880421" cy="295754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8" name="Cube 47">
            <a:extLst>
              <a:ext uri="{FF2B5EF4-FFF2-40B4-BE49-F238E27FC236}">
                <a16:creationId xmlns:a16="http://schemas.microsoft.com/office/drawing/2014/main" id="{0940A63F-B8FA-81A5-E4F5-BBCB40B430FC}"/>
              </a:ext>
            </a:extLst>
          </p:cNvPr>
          <p:cNvSpPr/>
          <p:nvPr/>
        </p:nvSpPr>
        <p:spPr>
          <a:xfrm rot="16200000">
            <a:off x="5530181"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49" name="Cube 48">
            <a:extLst>
              <a:ext uri="{FF2B5EF4-FFF2-40B4-BE49-F238E27FC236}">
                <a16:creationId xmlns:a16="http://schemas.microsoft.com/office/drawing/2014/main" id="{F07FDAC0-EDD0-0E1C-23CC-D0DE9BAE9902}"/>
              </a:ext>
            </a:extLst>
          </p:cNvPr>
          <p:cNvSpPr/>
          <p:nvPr/>
        </p:nvSpPr>
        <p:spPr>
          <a:xfrm rot="16200000">
            <a:off x="9336901"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6" name="TextBox 85">
            <a:extLst>
              <a:ext uri="{FF2B5EF4-FFF2-40B4-BE49-F238E27FC236}">
                <a16:creationId xmlns:a16="http://schemas.microsoft.com/office/drawing/2014/main" id="{AF3F9AA1-59D0-9E56-A1CE-71FB783E341B}"/>
              </a:ext>
            </a:extLst>
          </p:cNvPr>
          <p:cNvSpPr txBox="1"/>
          <p:nvPr/>
        </p:nvSpPr>
        <p:spPr>
          <a:xfrm>
            <a:off x="5531338" y="5621156"/>
            <a:ext cx="953707" cy="461665"/>
          </a:xfrm>
          <a:prstGeom prst="rect">
            <a:avLst/>
          </a:prstGeom>
          <a:noFill/>
        </p:spPr>
        <p:txBody>
          <a:bodyPr wrap="square" rtlCol="0">
            <a:spAutoFit/>
          </a:bodyPr>
          <a:lstStyle/>
          <a:p>
            <a:pPr algn="ctr"/>
            <a:r>
              <a:rPr lang="en-US" sz="1200" dirty="0">
                <a:solidFill>
                  <a:schemeClr val="bg1"/>
                </a:solidFill>
                <a:latin typeface="Raleway" pitchFamily="2" charset="0"/>
              </a:rPr>
              <a:t>Telescope 2</a:t>
            </a:r>
            <a:endParaRPr lang="en-CA" sz="1200" dirty="0">
              <a:solidFill>
                <a:schemeClr val="bg1"/>
              </a:solidFill>
              <a:latin typeface="Raleway" pitchFamily="2" charset="0"/>
            </a:endParaRPr>
          </a:p>
        </p:txBody>
      </p:sp>
      <p:sp>
        <p:nvSpPr>
          <p:cNvPr id="88" name="TextBox 87">
            <a:extLst>
              <a:ext uri="{FF2B5EF4-FFF2-40B4-BE49-F238E27FC236}">
                <a16:creationId xmlns:a16="http://schemas.microsoft.com/office/drawing/2014/main" id="{34559EFC-3F3B-0C97-1D57-2DE9160AE9AA}"/>
              </a:ext>
            </a:extLst>
          </p:cNvPr>
          <p:cNvSpPr txBox="1"/>
          <p:nvPr/>
        </p:nvSpPr>
        <p:spPr>
          <a:xfrm>
            <a:off x="10263650" y="5587480"/>
            <a:ext cx="935654" cy="461665"/>
          </a:xfrm>
          <a:prstGeom prst="rect">
            <a:avLst/>
          </a:prstGeom>
          <a:noFill/>
        </p:spPr>
        <p:txBody>
          <a:bodyPr wrap="square" rtlCol="0">
            <a:spAutoFit/>
          </a:bodyPr>
          <a:lstStyle/>
          <a:p>
            <a:pPr algn="ctr"/>
            <a:r>
              <a:rPr lang="en-US" sz="1200" dirty="0">
                <a:solidFill>
                  <a:schemeClr val="bg1"/>
                </a:solidFill>
                <a:latin typeface="Raleway" pitchFamily="2" charset="0"/>
              </a:rPr>
              <a:t>Telescope 4</a:t>
            </a:r>
            <a:endParaRPr lang="en-CA" sz="1200" dirty="0">
              <a:solidFill>
                <a:schemeClr val="bg1"/>
              </a:solidFill>
              <a:latin typeface="Raleway" pitchFamily="2" charset="0"/>
            </a:endParaRPr>
          </a:p>
        </p:txBody>
      </p:sp>
      <p:sp>
        <p:nvSpPr>
          <p:cNvPr id="106" name="TextBox 105">
            <a:extLst>
              <a:ext uri="{FF2B5EF4-FFF2-40B4-BE49-F238E27FC236}">
                <a16:creationId xmlns:a16="http://schemas.microsoft.com/office/drawing/2014/main" id="{B8D1ACD3-92EB-ADE8-CEDA-2285F7939853}"/>
              </a:ext>
            </a:extLst>
          </p:cNvPr>
          <p:cNvSpPr txBox="1"/>
          <p:nvPr/>
        </p:nvSpPr>
        <p:spPr>
          <a:xfrm>
            <a:off x="7092727" y="2000503"/>
            <a:ext cx="897470" cy="276999"/>
          </a:xfrm>
          <a:prstGeom prst="rect">
            <a:avLst/>
          </a:prstGeom>
          <a:noFill/>
        </p:spPr>
        <p:txBody>
          <a:bodyPr wrap="square" rtlCol="0">
            <a:spAutoFit/>
          </a:bodyPr>
          <a:lstStyle/>
          <a:p>
            <a:pPr algn="ctr"/>
            <a:r>
              <a:rPr lang="en-US" sz="1200" dirty="0">
                <a:solidFill>
                  <a:schemeClr val="bg1"/>
                </a:solidFill>
                <a:latin typeface="Raleway" pitchFamily="2" charset="0"/>
              </a:rPr>
              <a:t>Combiner</a:t>
            </a:r>
            <a:endParaRPr lang="en-CA" sz="1200" dirty="0">
              <a:solidFill>
                <a:schemeClr val="bg1"/>
              </a:solidFill>
              <a:latin typeface="Raleway" pitchFamily="2" charset="0"/>
            </a:endParaRPr>
          </a:p>
        </p:txBody>
      </p:sp>
      <p:sp>
        <p:nvSpPr>
          <p:cNvPr id="47" name="Cube 46">
            <a:extLst>
              <a:ext uri="{FF2B5EF4-FFF2-40B4-BE49-F238E27FC236}">
                <a16:creationId xmlns:a16="http://schemas.microsoft.com/office/drawing/2014/main" id="{59D13F1B-7524-74B6-6494-D465AD307993}"/>
              </a:ext>
            </a:extLst>
          </p:cNvPr>
          <p:cNvSpPr/>
          <p:nvPr/>
        </p:nvSpPr>
        <p:spPr>
          <a:xfrm rot="16200000">
            <a:off x="4576787"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5" name="TextBox 84">
            <a:extLst>
              <a:ext uri="{FF2B5EF4-FFF2-40B4-BE49-F238E27FC236}">
                <a16:creationId xmlns:a16="http://schemas.microsoft.com/office/drawing/2014/main" id="{256F0524-EFCD-84E9-6B85-CFF7E4451F2E}"/>
              </a:ext>
            </a:extLst>
          </p:cNvPr>
          <p:cNvSpPr txBox="1"/>
          <p:nvPr/>
        </p:nvSpPr>
        <p:spPr>
          <a:xfrm>
            <a:off x="4577159" y="5621156"/>
            <a:ext cx="954179" cy="461665"/>
          </a:xfrm>
          <a:prstGeom prst="rect">
            <a:avLst/>
          </a:prstGeom>
          <a:noFill/>
        </p:spPr>
        <p:txBody>
          <a:bodyPr wrap="square" rtlCol="0">
            <a:spAutoFit/>
          </a:bodyPr>
          <a:lstStyle/>
          <a:p>
            <a:pPr algn="ctr"/>
            <a:r>
              <a:rPr lang="en-US" sz="1200" dirty="0">
                <a:solidFill>
                  <a:schemeClr val="bg1"/>
                </a:solidFill>
                <a:latin typeface="Raleway" pitchFamily="2" charset="0"/>
              </a:rPr>
              <a:t>Telescope 1</a:t>
            </a:r>
            <a:endParaRPr lang="en-CA" sz="1200" dirty="0">
              <a:solidFill>
                <a:schemeClr val="bg1"/>
              </a:solidFill>
              <a:latin typeface="Raleway" pitchFamily="2" charset="0"/>
            </a:endParaRPr>
          </a:p>
        </p:txBody>
      </p:sp>
      <p:sp>
        <p:nvSpPr>
          <p:cNvPr id="9" name="Flowchart: Stored Data 8">
            <a:extLst>
              <a:ext uri="{FF2B5EF4-FFF2-40B4-BE49-F238E27FC236}">
                <a16:creationId xmlns:a16="http://schemas.microsoft.com/office/drawing/2014/main" id="{FE465C47-AAEB-255D-771B-C16EE1647922}"/>
              </a:ext>
            </a:extLst>
          </p:cNvPr>
          <p:cNvSpPr/>
          <p:nvPr/>
        </p:nvSpPr>
        <p:spPr>
          <a:xfrm rot="16200000">
            <a:off x="5803040" y="5168292"/>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 name="Flowchart: Stored Data 7">
            <a:extLst>
              <a:ext uri="{FF2B5EF4-FFF2-40B4-BE49-F238E27FC236}">
                <a16:creationId xmlns:a16="http://schemas.microsoft.com/office/drawing/2014/main" id="{3C1A3B9C-7753-FA74-15F0-74F4E9941746}"/>
              </a:ext>
            </a:extLst>
          </p:cNvPr>
          <p:cNvSpPr/>
          <p:nvPr/>
        </p:nvSpPr>
        <p:spPr>
          <a:xfrm rot="16200000">
            <a:off x="4876996" y="5168292"/>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7" name="TextBox 86">
            <a:extLst>
              <a:ext uri="{FF2B5EF4-FFF2-40B4-BE49-F238E27FC236}">
                <a16:creationId xmlns:a16="http://schemas.microsoft.com/office/drawing/2014/main" id="{2171D262-E22B-424A-5105-65FAF241F623}"/>
              </a:ext>
            </a:extLst>
          </p:cNvPr>
          <p:cNvSpPr txBox="1"/>
          <p:nvPr/>
        </p:nvSpPr>
        <p:spPr>
          <a:xfrm>
            <a:off x="9310891" y="5599543"/>
            <a:ext cx="1007970" cy="461665"/>
          </a:xfrm>
          <a:prstGeom prst="rect">
            <a:avLst/>
          </a:prstGeom>
          <a:noFill/>
        </p:spPr>
        <p:txBody>
          <a:bodyPr wrap="square" rtlCol="0">
            <a:spAutoFit/>
          </a:bodyPr>
          <a:lstStyle/>
          <a:p>
            <a:pPr algn="ctr"/>
            <a:r>
              <a:rPr lang="en-US" sz="1200" dirty="0">
                <a:solidFill>
                  <a:schemeClr val="bg1"/>
                </a:solidFill>
                <a:latin typeface="Raleway" pitchFamily="2" charset="0"/>
              </a:rPr>
              <a:t>Telescope 3</a:t>
            </a:r>
            <a:endParaRPr lang="en-CA" sz="1200" dirty="0">
              <a:solidFill>
                <a:schemeClr val="bg1"/>
              </a:solidFill>
              <a:latin typeface="Raleway" pitchFamily="2" charset="0"/>
            </a:endParaRPr>
          </a:p>
        </p:txBody>
      </p:sp>
      <p:sp>
        <p:nvSpPr>
          <p:cNvPr id="115" name="Flowchart: Stored Data 114">
            <a:extLst>
              <a:ext uri="{FF2B5EF4-FFF2-40B4-BE49-F238E27FC236}">
                <a16:creationId xmlns:a16="http://schemas.microsoft.com/office/drawing/2014/main" id="{FEA74327-80F3-B414-589C-2938B213394C}"/>
              </a:ext>
            </a:extLst>
          </p:cNvPr>
          <p:cNvSpPr/>
          <p:nvPr/>
        </p:nvSpPr>
        <p:spPr>
          <a:xfrm rot="16200000">
            <a:off x="9645805" y="5181353"/>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pic>
        <p:nvPicPr>
          <p:cNvPr id="92" name="Google Shape;57;p13">
            <a:extLst>
              <a:ext uri="{FF2B5EF4-FFF2-40B4-BE49-F238E27FC236}">
                <a16:creationId xmlns:a16="http://schemas.microsoft.com/office/drawing/2014/main" id="{24B9E1C7-EE07-75D5-8B96-719E57DC5E93}"/>
              </a:ext>
            </a:extLst>
          </p:cNvPr>
          <p:cNvPicPr preferRelativeResize="0"/>
          <p:nvPr/>
        </p:nvPicPr>
        <p:blipFill>
          <a:blip r:embed="rId3">
            <a:alphaModFix/>
          </a:blip>
          <a:stretch>
            <a:fillRect/>
          </a:stretch>
        </p:blipFill>
        <p:spPr>
          <a:xfrm>
            <a:off x="10739418" y="83622"/>
            <a:ext cx="1540523" cy="1091414"/>
          </a:xfrm>
          <a:prstGeom prst="rect">
            <a:avLst/>
          </a:prstGeom>
          <a:noFill/>
          <a:ln>
            <a:noFill/>
          </a:ln>
        </p:spPr>
      </p:pic>
      <p:sp>
        <p:nvSpPr>
          <p:cNvPr id="11" name="TextBox 10">
            <a:extLst>
              <a:ext uri="{FF2B5EF4-FFF2-40B4-BE49-F238E27FC236}">
                <a16:creationId xmlns:a16="http://schemas.microsoft.com/office/drawing/2014/main" id="{966F5B8E-1A16-9C3B-CF7D-DEECD3EA1BBD}"/>
              </a:ext>
            </a:extLst>
          </p:cNvPr>
          <p:cNvSpPr txBox="1"/>
          <p:nvPr/>
        </p:nvSpPr>
        <p:spPr>
          <a:xfrm>
            <a:off x="8277357" y="1451103"/>
            <a:ext cx="1417761" cy="338554"/>
          </a:xfrm>
          <a:prstGeom prst="rect">
            <a:avLst/>
          </a:prstGeom>
          <a:noFill/>
        </p:spPr>
        <p:txBody>
          <a:bodyPr wrap="square" rtlCol="0">
            <a:spAutoFit/>
          </a:bodyPr>
          <a:lstStyle/>
          <a:p>
            <a:pPr algn="ctr"/>
            <a:r>
              <a:rPr lang="en-US" sz="1600" dirty="0">
                <a:solidFill>
                  <a:schemeClr val="accent1"/>
                </a:solidFill>
                <a:latin typeface="Raleway" pitchFamily="2" charset="0"/>
              </a:rPr>
              <a:t>Planet</a:t>
            </a:r>
            <a:endParaRPr lang="en-CA" sz="1600" dirty="0">
              <a:solidFill>
                <a:schemeClr val="accent1"/>
              </a:solidFill>
              <a:latin typeface="Raleway" pitchFamily="2" charset="0"/>
            </a:endParaRPr>
          </a:p>
        </p:txBody>
      </p:sp>
      <p:sp>
        <p:nvSpPr>
          <p:cNvPr id="21" name="TextBox 20">
            <a:extLst>
              <a:ext uri="{FF2B5EF4-FFF2-40B4-BE49-F238E27FC236}">
                <a16:creationId xmlns:a16="http://schemas.microsoft.com/office/drawing/2014/main" id="{08F85672-AC3C-AC5E-368B-BE85184B0E24}"/>
              </a:ext>
            </a:extLst>
          </p:cNvPr>
          <p:cNvSpPr txBox="1"/>
          <p:nvPr/>
        </p:nvSpPr>
        <p:spPr>
          <a:xfrm>
            <a:off x="10283537" y="1467731"/>
            <a:ext cx="1484695" cy="338554"/>
          </a:xfrm>
          <a:prstGeom prst="rect">
            <a:avLst/>
          </a:prstGeom>
          <a:noFill/>
        </p:spPr>
        <p:txBody>
          <a:bodyPr wrap="square" rtlCol="0">
            <a:spAutoFit/>
          </a:bodyPr>
          <a:lstStyle/>
          <a:p>
            <a:pPr algn="ctr"/>
            <a:r>
              <a:rPr lang="en-US" sz="1600" dirty="0">
                <a:solidFill>
                  <a:srgbClr val="FF0000"/>
                </a:solidFill>
                <a:latin typeface="Raleway" pitchFamily="2" charset="0"/>
              </a:rPr>
              <a:t>Star</a:t>
            </a:r>
            <a:endParaRPr lang="en-CA" sz="1600" dirty="0">
              <a:solidFill>
                <a:srgbClr val="FF0000"/>
              </a:solidFill>
              <a:latin typeface="Raleway" pitchFamily="2" charset="0"/>
            </a:endParaRPr>
          </a:p>
        </p:txBody>
      </p:sp>
      <p:sp>
        <p:nvSpPr>
          <p:cNvPr id="2" name="Slide Number Placeholder 1">
            <a:extLst>
              <a:ext uri="{FF2B5EF4-FFF2-40B4-BE49-F238E27FC236}">
                <a16:creationId xmlns:a16="http://schemas.microsoft.com/office/drawing/2014/main" id="{B202EBC0-8DEA-F7F3-7A95-6A54C4A6D1F6}"/>
              </a:ext>
            </a:extLst>
          </p:cNvPr>
          <p:cNvSpPr>
            <a:spLocks noGrp="1"/>
          </p:cNvSpPr>
          <p:nvPr>
            <p:ph type="sldNum" sz="quarter" idx="12"/>
          </p:nvPr>
        </p:nvSpPr>
        <p:spPr>
          <a:xfrm>
            <a:off x="9466197" y="6492875"/>
            <a:ext cx="2743200" cy="365125"/>
          </a:xfrm>
        </p:spPr>
        <p:txBody>
          <a:bodyPr/>
          <a:lstStyle/>
          <a:p>
            <a:r>
              <a:rPr lang="en-US" sz="1600" dirty="0"/>
              <a:t>5</a:t>
            </a:r>
            <a:endParaRPr lang="en-CA" sz="1600" dirty="0"/>
          </a:p>
        </p:txBody>
      </p:sp>
      <p:sp>
        <p:nvSpPr>
          <p:cNvPr id="17" name="Shape 1">
            <a:extLst>
              <a:ext uri="{FF2B5EF4-FFF2-40B4-BE49-F238E27FC236}">
                <a16:creationId xmlns:a16="http://schemas.microsoft.com/office/drawing/2014/main" id="{BA20294F-2C94-4A34-0638-42D1DF323668}"/>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4" name="TextBox 23">
            <a:extLst>
              <a:ext uri="{FF2B5EF4-FFF2-40B4-BE49-F238E27FC236}">
                <a16:creationId xmlns:a16="http://schemas.microsoft.com/office/drawing/2014/main" id="{435D2429-4F17-8164-2A70-D07A018A8382}"/>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7" name="TextBox 26">
            <a:extLst>
              <a:ext uri="{FF2B5EF4-FFF2-40B4-BE49-F238E27FC236}">
                <a16:creationId xmlns:a16="http://schemas.microsoft.com/office/drawing/2014/main" id="{E6380D52-5CC8-F185-ABA2-5C6B7A518813}"/>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37" name="TextBox 36">
            <a:extLst>
              <a:ext uri="{FF2B5EF4-FFF2-40B4-BE49-F238E27FC236}">
                <a16:creationId xmlns:a16="http://schemas.microsoft.com/office/drawing/2014/main" id="{60DA3D39-BD4B-A930-CBC0-6D675A87735D}"/>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42" name="TextBox 41">
            <a:extLst>
              <a:ext uri="{FF2B5EF4-FFF2-40B4-BE49-F238E27FC236}">
                <a16:creationId xmlns:a16="http://schemas.microsoft.com/office/drawing/2014/main" id="{41E4BE7C-1B95-F9C9-D8F7-50172BB208C4}"/>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4" name="TextBox 43">
            <a:extLst>
              <a:ext uri="{FF2B5EF4-FFF2-40B4-BE49-F238E27FC236}">
                <a16:creationId xmlns:a16="http://schemas.microsoft.com/office/drawing/2014/main" id="{71BC9800-F8E9-2F16-9424-5ADDADFF12A4}"/>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6" name="TextBox 45">
            <a:extLst>
              <a:ext uri="{FF2B5EF4-FFF2-40B4-BE49-F238E27FC236}">
                <a16:creationId xmlns:a16="http://schemas.microsoft.com/office/drawing/2014/main" id="{86AE99C1-A8EB-E02B-5ADD-509360528D69}"/>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sp>
        <p:nvSpPr>
          <p:cNvPr id="23" name="Google Shape;54;p13">
            <a:extLst>
              <a:ext uri="{FF2B5EF4-FFF2-40B4-BE49-F238E27FC236}">
                <a16:creationId xmlns:a16="http://schemas.microsoft.com/office/drawing/2014/main" id="{D689C8E0-737A-13C5-E697-84B28881FD77}"/>
              </a:ext>
            </a:extLst>
          </p:cNvPr>
          <p:cNvSpPr txBox="1"/>
          <p:nvPr/>
        </p:nvSpPr>
        <p:spPr>
          <a:xfrm>
            <a:off x="17703" y="579023"/>
            <a:ext cx="12191694" cy="769895"/>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Nulling Interferometry</a:t>
            </a:r>
          </a:p>
        </p:txBody>
      </p:sp>
    </p:spTree>
    <p:extLst>
      <p:ext uri="{BB962C8B-B14F-4D97-AF65-F5344CB8AC3E}">
        <p14:creationId xmlns:p14="http://schemas.microsoft.com/office/powerpoint/2010/main" val="378503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par>
                                <p:cTn id="8" presetID="2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500"/>
                                        <p:tgtEl>
                                          <p:spTgt spid="13"/>
                                        </p:tgtEl>
                                      </p:cBhvr>
                                    </p:animEffect>
                                  </p:childTnLst>
                                </p:cTn>
                              </p:par>
                              <p:par>
                                <p:cTn id="11" presetID="22" presetClass="entr" presetSubtype="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par>
                                <p:cTn id="14" presetID="22" presetClass="entr" presetSubtype="1"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par>
                                <p:cTn id="17" presetID="22" presetClass="entr" presetSubtype="4" fill="hold" nodeType="withEffect">
                                  <p:stCondLst>
                                    <p:cond delay="50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par>
                                <p:cTn id="20" presetID="22" presetClass="entr" presetSubtype="4" fill="hold" nodeType="withEffect">
                                  <p:stCondLst>
                                    <p:cond delay="50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par>
                                <p:cTn id="23" presetID="22" presetClass="entr" presetSubtype="4" fill="hold" nodeType="withEffect">
                                  <p:stCondLst>
                                    <p:cond delay="50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par>
                                <p:cTn id="26" presetID="22" presetClass="entr" presetSubtype="4" fill="hold" nodeType="withEffect">
                                  <p:stCondLst>
                                    <p:cond delay="50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up)">
                                      <p:cBhvr>
                                        <p:cTn id="33" dur="500"/>
                                        <p:tgtEl>
                                          <p:spTgt spid="16"/>
                                        </p:tgtEl>
                                      </p:cBhvr>
                                    </p:animEffect>
                                  </p:childTnLst>
                                </p:cTn>
                              </p:par>
                              <p:par>
                                <p:cTn id="34" presetID="22" presetClass="entr" presetSubtype="1"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500"/>
                                        <p:tgtEl>
                                          <p:spTgt spid="18"/>
                                        </p:tgtEl>
                                      </p:cBhvr>
                                    </p:animEffect>
                                  </p:childTnLst>
                                </p:cTn>
                              </p:par>
                              <p:par>
                                <p:cTn id="37" presetID="22" presetClass="entr" presetSubtype="1"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par>
                                <p:cTn id="40" presetID="22" presetClass="entr" presetSubtype="1"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500"/>
                                        <p:tgtEl>
                                          <p:spTgt spid="20"/>
                                        </p:tgtEl>
                                      </p:cBhvr>
                                    </p:animEffect>
                                  </p:childTnLst>
                                </p:cTn>
                              </p:par>
                              <p:par>
                                <p:cTn id="43" presetID="22" presetClass="entr" presetSubtype="4" fill="hold" nodeType="withEffect">
                                  <p:stCondLst>
                                    <p:cond delay="500"/>
                                  </p:stCondLst>
                                  <p:childTnLst>
                                    <p:set>
                                      <p:cBhvr>
                                        <p:cTn id="44" dur="1" fill="hold">
                                          <p:stCondLst>
                                            <p:cond delay="0"/>
                                          </p:stCondLst>
                                        </p:cTn>
                                        <p:tgtEl>
                                          <p:spTgt spid="30"/>
                                        </p:tgtEl>
                                        <p:attrNameLst>
                                          <p:attrName>style.visibility</p:attrName>
                                        </p:attrNameLst>
                                      </p:cBhvr>
                                      <p:to>
                                        <p:strVal val="visible"/>
                                      </p:to>
                                    </p:set>
                                    <p:animEffect transition="in" filter="wipe(down)">
                                      <p:cBhvr>
                                        <p:cTn id="45" dur="500"/>
                                        <p:tgtEl>
                                          <p:spTgt spid="30"/>
                                        </p:tgtEl>
                                      </p:cBhvr>
                                    </p:animEffect>
                                  </p:childTnLst>
                                </p:cTn>
                              </p:par>
                              <p:par>
                                <p:cTn id="46" presetID="22" presetClass="entr" presetSubtype="4" fill="hold" nodeType="withEffect">
                                  <p:stCondLst>
                                    <p:cond delay="500"/>
                                  </p:stCondLst>
                                  <p:childTnLst>
                                    <p:set>
                                      <p:cBhvr>
                                        <p:cTn id="47" dur="1" fill="hold">
                                          <p:stCondLst>
                                            <p:cond delay="0"/>
                                          </p:stCondLst>
                                        </p:cTn>
                                        <p:tgtEl>
                                          <p:spTgt spid="25"/>
                                        </p:tgtEl>
                                        <p:attrNameLst>
                                          <p:attrName>style.visibility</p:attrName>
                                        </p:attrNameLst>
                                      </p:cBhvr>
                                      <p:to>
                                        <p:strVal val="visible"/>
                                      </p:to>
                                    </p:set>
                                    <p:animEffect transition="in" filter="wipe(down)">
                                      <p:cBhvr>
                                        <p:cTn id="48" dur="500"/>
                                        <p:tgtEl>
                                          <p:spTgt spid="25"/>
                                        </p:tgtEl>
                                      </p:cBhvr>
                                    </p:animEffect>
                                  </p:childTnLst>
                                </p:cTn>
                              </p:par>
                              <p:par>
                                <p:cTn id="49" presetID="22" presetClass="entr" presetSubtype="4" fill="hold" nodeType="withEffect">
                                  <p:stCondLst>
                                    <p:cond delay="500"/>
                                  </p:stCondLst>
                                  <p:childTnLst>
                                    <p:set>
                                      <p:cBhvr>
                                        <p:cTn id="50" dur="1" fill="hold">
                                          <p:stCondLst>
                                            <p:cond delay="0"/>
                                          </p:stCondLst>
                                        </p:cTn>
                                        <p:tgtEl>
                                          <p:spTgt spid="35"/>
                                        </p:tgtEl>
                                        <p:attrNameLst>
                                          <p:attrName>style.visibility</p:attrName>
                                        </p:attrNameLst>
                                      </p:cBhvr>
                                      <p:to>
                                        <p:strVal val="visible"/>
                                      </p:to>
                                    </p:set>
                                    <p:animEffect transition="in" filter="wipe(down)">
                                      <p:cBhvr>
                                        <p:cTn id="51" dur="500"/>
                                        <p:tgtEl>
                                          <p:spTgt spid="35"/>
                                        </p:tgtEl>
                                      </p:cBhvr>
                                    </p:animEffect>
                                  </p:childTnLst>
                                </p:cTn>
                              </p:par>
                              <p:par>
                                <p:cTn id="52" presetID="22" presetClass="entr" presetSubtype="4"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down)">
                                      <p:cBhvr>
                                        <p:cTn id="5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8BCFC7F8-00F7-69F7-9836-FCAD86BC2803}"/>
            </a:ext>
          </a:extLst>
        </p:cNvPr>
        <p:cNvGrpSpPr/>
        <p:nvPr/>
      </p:nvGrpSpPr>
      <p:grpSpPr>
        <a:xfrm>
          <a:off x="0" y="0"/>
          <a:ext cx="0" cy="0"/>
          <a:chOff x="0" y="0"/>
          <a:chExt cx="0" cy="0"/>
        </a:xfrm>
      </p:grpSpPr>
      <p:sp>
        <p:nvSpPr>
          <p:cNvPr id="50" name="Cube 49">
            <a:extLst>
              <a:ext uri="{FF2B5EF4-FFF2-40B4-BE49-F238E27FC236}">
                <a16:creationId xmlns:a16="http://schemas.microsoft.com/office/drawing/2014/main" id="{8CB05072-2D7F-6181-7C80-35B0DC20B9C6}"/>
              </a:ext>
            </a:extLst>
          </p:cNvPr>
          <p:cNvSpPr/>
          <p:nvPr/>
        </p:nvSpPr>
        <p:spPr>
          <a:xfrm rot="16200000">
            <a:off x="10273750" y="518428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4" name="Flowchart: Stored Data 3">
            <a:extLst>
              <a:ext uri="{FF2B5EF4-FFF2-40B4-BE49-F238E27FC236}">
                <a16:creationId xmlns:a16="http://schemas.microsoft.com/office/drawing/2014/main" id="{A4A65E93-E62A-277B-8982-6164CE2BAEF2}"/>
              </a:ext>
            </a:extLst>
          </p:cNvPr>
          <p:cNvSpPr/>
          <p:nvPr/>
        </p:nvSpPr>
        <p:spPr>
          <a:xfrm rot="16200000">
            <a:off x="9637112" y="5168290"/>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5" name="Flowchart: Stored Data 4">
            <a:extLst>
              <a:ext uri="{FF2B5EF4-FFF2-40B4-BE49-F238E27FC236}">
                <a16:creationId xmlns:a16="http://schemas.microsoft.com/office/drawing/2014/main" id="{2E8CF317-6022-35C0-1CAC-6B75064E96D7}"/>
              </a:ext>
            </a:extLst>
          </p:cNvPr>
          <p:cNvSpPr/>
          <p:nvPr/>
        </p:nvSpPr>
        <p:spPr>
          <a:xfrm rot="16200000">
            <a:off x="10563156" y="5168290"/>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10" name="Cube 9">
            <a:extLst>
              <a:ext uri="{FF2B5EF4-FFF2-40B4-BE49-F238E27FC236}">
                <a16:creationId xmlns:a16="http://schemas.microsoft.com/office/drawing/2014/main" id="{A591F846-616D-09F4-E707-A31C5DD69768}"/>
              </a:ext>
            </a:extLst>
          </p:cNvPr>
          <p:cNvSpPr/>
          <p:nvPr/>
        </p:nvSpPr>
        <p:spPr>
          <a:xfrm rot="16200000">
            <a:off x="7083148" y="1654999"/>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cxnSp>
        <p:nvCxnSpPr>
          <p:cNvPr id="12" name="Straight Arrow Connector 11">
            <a:extLst>
              <a:ext uri="{FF2B5EF4-FFF2-40B4-BE49-F238E27FC236}">
                <a16:creationId xmlns:a16="http://schemas.microsoft.com/office/drawing/2014/main" id="{BB4B3BCE-EA9A-EBE3-0345-9346F98D5478}"/>
              </a:ext>
            </a:extLst>
          </p:cNvPr>
          <p:cNvCxnSpPr>
            <a:cxnSpLocks/>
          </p:cNvCxnSpPr>
          <p:nvPr/>
        </p:nvCxnSpPr>
        <p:spPr>
          <a:xfrm>
            <a:off x="4950374"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2B11143-810D-6EE8-106E-B38E761C8292}"/>
              </a:ext>
            </a:extLst>
          </p:cNvPr>
          <p:cNvCxnSpPr>
            <a:cxnSpLocks/>
          </p:cNvCxnSpPr>
          <p:nvPr/>
        </p:nvCxnSpPr>
        <p:spPr>
          <a:xfrm>
            <a:off x="5876419"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E1E0A13-21A4-BDB2-D025-9B8A7B89D2CA}"/>
              </a:ext>
            </a:extLst>
          </p:cNvPr>
          <p:cNvCxnSpPr>
            <a:cxnSpLocks/>
          </p:cNvCxnSpPr>
          <p:nvPr/>
        </p:nvCxnSpPr>
        <p:spPr>
          <a:xfrm>
            <a:off x="9710490"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A9E38E4-9FF6-9F8F-5189-83B252ABB301}"/>
              </a:ext>
            </a:extLst>
          </p:cNvPr>
          <p:cNvCxnSpPr>
            <a:cxnSpLocks/>
          </p:cNvCxnSpPr>
          <p:nvPr/>
        </p:nvCxnSpPr>
        <p:spPr>
          <a:xfrm>
            <a:off x="10636532"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5E83234-FED5-12BC-94E2-B49C499B0DB6}"/>
              </a:ext>
            </a:extLst>
          </p:cNvPr>
          <p:cNvCxnSpPr>
            <a:cxnSpLocks/>
            <a:endCxn id="8" idx="3"/>
          </p:cNvCxnSpPr>
          <p:nvPr/>
        </p:nvCxnSpPr>
        <p:spPr>
          <a:xfrm>
            <a:off x="4735169" y="1500875"/>
            <a:ext cx="215206" cy="387532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AB8F7F5-BFCB-F445-01C8-D7778BDF0EA8}"/>
              </a:ext>
            </a:extLst>
          </p:cNvPr>
          <p:cNvCxnSpPr>
            <a:cxnSpLocks/>
            <a:endCxn id="9" idx="3"/>
          </p:cNvCxnSpPr>
          <p:nvPr/>
        </p:nvCxnSpPr>
        <p:spPr>
          <a:xfrm>
            <a:off x="5645894" y="1500875"/>
            <a:ext cx="230525" cy="387532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27536F4-CD5B-C970-7B64-69B49B779BC6}"/>
              </a:ext>
            </a:extLst>
          </p:cNvPr>
          <p:cNvCxnSpPr>
            <a:cxnSpLocks/>
            <a:endCxn id="4" idx="3"/>
          </p:cNvCxnSpPr>
          <p:nvPr/>
        </p:nvCxnSpPr>
        <p:spPr>
          <a:xfrm>
            <a:off x="9490107" y="1500874"/>
            <a:ext cx="220384" cy="387531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AC1DF2B-0852-9149-528C-61A2839E0618}"/>
              </a:ext>
            </a:extLst>
          </p:cNvPr>
          <p:cNvCxnSpPr>
            <a:cxnSpLocks/>
            <a:endCxn id="5" idx="3"/>
          </p:cNvCxnSpPr>
          <p:nvPr/>
        </p:nvCxnSpPr>
        <p:spPr>
          <a:xfrm>
            <a:off x="10406007" y="1500874"/>
            <a:ext cx="230528" cy="387531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446531B-BE86-F183-1E06-99CAA3EDD25E}"/>
              </a:ext>
            </a:extLst>
          </p:cNvPr>
          <p:cNvCxnSpPr>
            <a:cxnSpLocks/>
            <a:stCxn id="9" idx="3"/>
          </p:cNvCxnSpPr>
          <p:nvPr/>
        </p:nvCxnSpPr>
        <p:spPr>
          <a:xfrm flipV="1">
            <a:off x="5876419" y="2488544"/>
            <a:ext cx="1473296" cy="28876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07768CA-87C4-014C-B8E6-0578F772BBFC}"/>
              </a:ext>
            </a:extLst>
          </p:cNvPr>
          <p:cNvCxnSpPr>
            <a:cxnSpLocks/>
            <a:stCxn id="9" idx="3"/>
          </p:cNvCxnSpPr>
          <p:nvPr/>
        </p:nvCxnSpPr>
        <p:spPr>
          <a:xfrm flipV="1">
            <a:off x="5876419" y="2467488"/>
            <a:ext cx="1441544" cy="290870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B6127FC-CBBF-73D7-8716-A89E8DE87BD1}"/>
              </a:ext>
            </a:extLst>
          </p:cNvPr>
          <p:cNvCxnSpPr>
            <a:cxnSpLocks/>
          </p:cNvCxnSpPr>
          <p:nvPr/>
        </p:nvCxnSpPr>
        <p:spPr>
          <a:xfrm flipV="1">
            <a:off x="4963737" y="2446322"/>
            <a:ext cx="2330944" cy="29054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53797A4-9065-7BC2-924E-58D334935366}"/>
              </a:ext>
            </a:extLst>
          </p:cNvPr>
          <p:cNvCxnSpPr>
            <a:cxnSpLocks/>
          </p:cNvCxnSpPr>
          <p:nvPr/>
        </p:nvCxnSpPr>
        <p:spPr>
          <a:xfrm flipV="1">
            <a:off x="4963737" y="2418652"/>
            <a:ext cx="2303427" cy="293308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A83FCE15-77F4-18CA-EA54-BEB7C9F2686A}"/>
              </a:ext>
            </a:extLst>
          </p:cNvPr>
          <p:cNvCxnSpPr>
            <a:cxnSpLocks/>
          </p:cNvCxnSpPr>
          <p:nvPr/>
        </p:nvCxnSpPr>
        <p:spPr>
          <a:xfrm flipH="1" flipV="1">
            <a:off x="7660863" y="2488543"/>
            <a:ext cx="2022843" cy="28631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545DA47-151C-A1E6-662C-8287C18BEC42}"/>
              </a:ext>
            </a:extLst>
          </p:cNvPr>
          <p:cNvCxnSpPr>
            <a:cxnSpLocks/>
          </p:cNvCxnSpPr>
          <p:nvPr/>
        </p:nvCxnSpPr>
        <p:spPr>
          <a:xfrm flipH="1" flipV="1">
            <a:off x="7696847" y="2467489"/>
            <a:ext cx="1986859" cy="288424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5D97A36-A9AB-1B3F-8244-63370DFA1D0E}"/>
              </a:ext>
            </a:extLst>
          </p:cNvPr>
          <p:cNvCxnSpPr>
            <a:cxnSpLocks/>
            <a:stCxn id="5" idx="3"/>
          </p:cNvCxnSpPr>
          <p:nvPr/>
        </p:nvCxnSpPr>
        <p:spPr>
          <a:xfrm flipH="1" flipV="1">
            <a:off x="7728597" y="2446322"/>
            <a:ext cx="2907938" cy="29298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18CDD564-5427-A8F8-90BE-6A4308076E7F}"/>
              </a:ext>
            </a:extLst>
          </p:cNvPr>
          <p:cNvCxnSpPr>
            <a:cxnSpLocks/>
            <a:stCxn id="5" idx="3"/>
          </p:cNvCxnSpPr>
          <p:nvPr/>
        </p:nvCxnSpPr>
        <p:spPr>
          <a:xfrm flipH="1" flipV="1">
            <a:off x="7756114" y="2418652"/>
            <a:ext cx="2880421" cy="295754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8" name="Cube 47">
            <a:extLst>
              <a:ext uri="{FF2B5EF4-FFF2-40B4-BE49-F238E27FC236}">
                <a16:creationId xmlns:a16="http://schemas.microsoft.com/office/drawing/2014/main" id="{33845A69-AEED-879C-1BCC-144D207B2ECC}"/>
              </a:ext>
            </a:extLst>
          </p:cNvPr>
          <p:cNvSpPr/>
          <p:nvPr/>
        </p:nvSpPr>
        <p:spPr>
          <a:xfrm rot="16200000">
            <a:off x="5530181"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49" name="Cube 48">
            <a:extLst>
              <a:ext uri="{FF2B5EF4-FFF2-40B4-BE49-F238E27FC236}">
                <a16:creationId xmlns:a16="http://schemas.microsoft.com/office/drawing/2014/main" id="{1D3FF394-D853-9D84-7DA9-ECA82E776DC1}"/>
              </a:ext>
            </a:extLst>
          </p:cNvPr>
          <p:cNvSpPr/>
          <p:nvPr/>
        </p:nvSpPr>
        <p:spPr>
          <a:xfrm rot="16200000">
            <a:off x="9336901"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pic>
        <p:nvPicPr>
          <p:cNvPr id="62" name="Picture 61">
            <a:extLst>
              <a:ext uri="{FF2B5EF4-FFF2-40B4-BE49-F238E27FC236}">
                <a16:creationId xmlns:a16="http://schemas.microsoft.com/office/drawing/2014/main" id="{9A55A927-A2C4-6780-5724-1B6A52DBEB82}"/>
              </a:ext>
            </a:extLst>
          </p:cNvPr>
          <p:cNvPicPr>
            <a:picLocks noChangeAspect="1"/>
          </p:cNvPicPr>
          <p:nvPr/>
        </p:nvPicPr>
        <p:blipFill>
          <a:blip r:embed="rId3"/>
          <a:srcRect l="50000"/>
          <a:stretch>
            <a:fillRect/>
          </a:stretch>
        </p:blipFill>
        <p:spPr>
          <a:xfrm>
            <a:off x="7018345" y="4205197"/>
            <a:ext cx="357719" cy="396257"/>
          </a:xfrm>
          <a:prstGeom prst="rect">
            <a:avLst/>
          </a:prstGeom>
        </p:spPr>
      </p:pic>
      <p:pic>
        <p:nvPicPr>
          <p:cNvPr id="63" name="Picture 62">
            <a:extLst>
              <a:ext uri="{FF2B5EF4-FFF2-40B4-BE49-F238E27FC236}">
                <a16:creationId xmlns:a16="http://schemas.microsoft.com/office/drawing/2014/main" id="{16DA281F-01B8-20B1-5AC8-7EF62F086BBA}"/>
              </a:ext>
            </a:extLst>
          </p:cNvPr>
          <p:cNvPicPr>
            <a:picLocks noChangeAspect="1"/>
          </p:cNvPicPr>
          <p:nvPr/>
        </p:nvPicPr>
        <p:blipFill>
          <a:blip r:embed="rId3"/>
          <a:stretch>
            <a:fillRect/>
          </a:stretch>
        </p:blipFill>
        <p:spPr>
          <a:xfrm>
            <a:off x="7376064" y="4205196"/>
            <a:ext cx="715433" cy="396257"/>
          </a:xfrm>
          <a:prstGeom prst="rect">
            <a:avLst/>
          </a:prstGeom>
        </p:spPr>
      </p:pic>
      <p:pic>
        <p:nvPicPr>
          <p:cNvPr id="68" name="Picture 67">
            <a:extLst>
              <a:ext uri="{FF2B5EF4-FFF2-40B4-BE49-F238E27FC236}">
                <a16:creationId xmlns:a16="http://schemas.microsoft.com/office/drawing/2014/main" id="{539BAA43-F801-F2C4-B683-201B81B502D9}"/>
              </a:ext>
            </a:extLst>
          </p:cNvPr>
          <p:cNvPicPr>
            <a:picLocks noChangeAspect="1"/>
          </p:cNvPicPr>
          <p:nvPr/>
        </p:nvPicPr>
        <p:blipFill>
          <a:blip r:embed="rId3">
            <a:duotone>
              <a:prstClr val="black"/>
              <a:srgbClr val="FF0000">
                <a:tint val="45000"/>
                <a:satMod val="400000"/>
              </a:srgbClr>
            </a:duotone>
          </a:blip>
          <a:stretch>
            <a:fillRect/>
          </a:stretch>
        </p:blipFill>
        <p:spPr>
          <a:xfrm>
            <a:off x="7024923" y="4211726"/>
            <a:ext cx="715433" cy="396257"/>
          </a:xfrm>
          <a:prstGeom prst="rect">
            <a:avLst/>
          </a:prstGeom>
        </p:spPr>
      </p:pic>
      <p:pic>
        <p:nvPicPr>
          <p:cNvPr id="69" name="Picture 68">
            <a:extLst>
              <a:ext uri="{FF2B5EF4-FFF2-40B4-BE49-F238E27FC236}">
                <a16:creationId xmlns:a16="http://schemas.microsoft.com/office/drawing/2014/main" id="{6FBB4D4B-D8C4-C9C7-FE17-D3CB79CE05EB}"/>
              </a:ext>
            </a:extLst>
          </p:cNvPr>
          <p:cNvPicPr>
            <a:picLocks noChangeAspect="1"/>
          </p:cNvPicPr>
          <p:nvPr/>
        </p:nvPicPr>
        <p:blipFill>
          <a:blip r:embed="rId3"/>
          <a:srcRect l="1" r="49999"/>
          <a:stretch>
            <a:fillRect/>
          </a:stretch>
        </p:blipFill>
        <p:spPr>
          <a:xfrm>
            <a:off x="7733781" y="4205195"/>
            <a:ext cx="357717" cy="396257"/>
          </a:xfrm>
          <a:prstGeom prst="rect">
            <a:avLst/>
          </a:prstGeom>
        </p:spPr>
      </p:pic>
      <p:sp>
        <p:nvSpPr>
          <p:cNvPr id="70" name="Rectangle: Rounded Corners 69">
            <a:extLst>
              <a:ext uri="{FF2B5EF4-FFF2-40B4-BE49-F238E27FC236}">
                <a16:creationId xmlns:a16="http://schemas.microsoft.com/office/drawing/2014/main" id="{0E0B9A8A-07A1-8172-AD9F-E0AD1C8ED885}"/>
              </a:ext>
            </a:extLst>
          </p:cNvPr>
          <p:cNvSpPr/>
          <p:nvPr/>
        </p:nvSpPr>
        <p:spPr>
          <a:xfrm>
            <a:off x="7002680" y="4135303"/>
            <a:ext cx="1101969" cy="55167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latin typeface="Raleway" pitchFamily="2" charset="0"/>
            </a:endParaRPr>
          </a:p>
        </p:txBody>
      </p:sp>
      <p:pic>
        <p:nvPicPr>
          <p:cNvPr id="71" name="Picture 70">
            <a:extLst>
              <a:ext uri="{FF2B5EF4-FFF2-40B4-BE49-F238E27FC236}">
                <a16:creationId xmlns:a16="http://schemas.microsoft.com/office/drawing/2014/main" id="{D7B02A03-4338-E2D4-D579-9ABE3E55DE57}"/>
              </a:ext>
            </a:extLst>
          </p:cNvPr>
          <p:cNvPicPr>
            <a:picLocks noChangeAspect="1"/>
          </p:cNvPicPr>
          <p:nvPr/>
        </p:nvPicPr>
        <p:blipFill>
          <a:blip r:embed="rId3"/>
          <a:srcRect l="50000"/>
          <a:stretch>
            <a:fillRect/>
          </a:stretch>
        </p:blipFill>
        <p:spPr>
          <a:xfrm>
            <a:off x="7040053" y="3335197"/>
            <a:ext cx="381056" cy="396257"/>
          </a:xfrm>
          <a:prstGeom prst="rect">
            <a:avLst/>
          </a:prstGeom>
        </p:spPr>
      </p:pic>
      <p:pic>
        <p:nvPicPr>
          <p:cNvPr id="72" name="Picture 71">
            <a:extLst>
              <a:ext uri="{FF2B5EF4-FFF2-40B4-BE49-F238E27FC236}">
                <a16:creationId xmlns:a16="http://schemas.microsoft.com/office/drawing/2014/main" id="{E92AFE09-87EE-0F28-9B70-60563968AFC9}"/>
              </a:ext>
            </a:extLst>
          </p:cNvPr>
          <p:cNvPicPr>
            <a:picLocks noChangeAspect="1"/>
          </p:cNvPicPr>
          <p:nvPr/>
        </p:nvPicPr>
        <p:blipFill>
          <a:blip r:embed="rId3"/>
          <a:stretch>
            <a:fillRect/>
          </a:stretch>
        </p:blipFill>
        <p:spPr>
          <a:xfrm>
            <a:off x="7410844" y="3335197"/>
            <a:ext cx="715433" cy="396257"/>
          </a:xfrm>
          <a:prstGeom prst="rect">
            <a:avLst/>
          </a:prstGeom>
        </p:spPr>
      </p:pic>
      <p:pic>
        <p:nvPicPr>
          <p:cNvPr id="73" name="Picture 72">
            <a:extLst>
              <a:ext uri="{FF2B5EF4-FFF2-40B4-BE49-F238E27FC236}">
                <a16:creationId xmlns:a16="http://schemas.microsoft.com/office/drawing/2014/main" id="{C040FB0F-DF7F-990A-18FB-70F09AF44735}"/>
              </a:ext>
            </a:extLst>
          </p:cNvPr>
          <p:cNvPicPr>
            <a:picLocks noChangeAspect="1"/>
          </p:cNvPicPr>
          <p:nvPr/>
        </p:nvPicPr>
        <p:blipFill>
          <a:blip r:embed="rId3">
            <a:duotone>
              <a:prstClr val="black"/>
              <a:srgbClr val="FF0000">
                <a:tint val="45000"/>
                <a:satMod val="400000"/>
              </a:srgbClr>
            </a:duotone>
          </a:blip>
          <a:stretch>
            <a:fillRect/>
          </a:stretch>
        </p:blipFill>
        <p:spPr>
          <a:xfrm>
            <a:off x="7417351" y="3278927"/>
            <a:ext cx="715433" cy="507953"/>
          </a:xfrm>
          <a:prstGeom prst="rect">
            <a:avLst/>
          </a:prstGeom>
        </p:spPr>
      </p:pic>
      <p:sp>
        <p:nvSpPr>
          <p:cNvPr id="75" name="Rectangle: Rounded Corners 74">
            <a:extLst>
              <a:ext uri="{FF2B5EF4-FFF2-40B4-BE49-F238E27FC236}">
                <a16:creationId xmlns:a16="http://schemas.microsoft.com/office/drawing/2014/main" id="{05AB21D5-BD75-5F68-215D-33687C91BA76}"/>
              </a:ext>
            </a:extLst>
          </p:cNvPr>
          <p:cNvSpPr/>
          <p:nvPr/>
        </p:nvSpPr>
        <p:spPr>
          <a:xfrm>
            <a:off x="7037460" y="3265305"/>
            <a:ext cx="1101969" cy="55167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latin typeface="Raleway" pitchFamily="2" charset="0"/>
            </a:endParaRPr>
          </a:p>
        </p:txBody>
      </p:sp>
      <p:pic>
        <p:nvPicPr>
          <p:cNvPr id="76" name="Picture 75">
            <a:extLst>
              <a:ext uri="{FF2B5EF4-FFF2-40B4-BE49-F238E27FC236}">
                <a16:creationId xmlns:a16="http://schemas.microsoft.com/office/drawing/2014/main" id="{E072059D-398B-CD4A-0AD0-550389140A5A}"/>
              </a:ext>
            </a:extLst>
          </p:cNvPr>
          <p:cNvPicPr>
            <a:picLocks noChangeAspect="1"/>
          </p:cNvPicPr>
          <p:nvPr/>
        </p:nvPicPr>
        <p:blipFill>
          <a:blip r:embed="rId3"/>
          <a:srcRect l="1" r="49999"/>
          <a:stretch>
            <a:fillRect/>
          </a:stretch>
        </p:blipFill>
        <p:spPr>
          <a:xfrm rot="10800000">
            <a:off x="7046480" y="3279771"/>
            <a:ext cx="370868" cy="507955"/>
          </a:xfrm>
          <a:prstGeom prst="rect">
            <a:avLst/>
          </a:prstGeom>
        </p:spPr>
      </p:pic>
      <p:sp>
        <p:nvSpPr>
          <p:cNvPr id="86" name="TextBox 85">
            <a:extLst>
              <a:ext uri="{FF2B5EF4-FFF2-40B4-BE49-F238E27FC236}">
                <a16:creationId xmlns:a16="http://schemas.microsoft.com/office/drawing/2014/main" id="{4281DC22-3DCF-FC6E-D20F-A0152F95464D}"/>
              </a:ext>
            </a:extLst>
          </p:cNvPr>
          <p:cNvSpPr txBox="1"/>
          <p:nvPr/>
        </p:nvSpPr>
        <p:spPr>
          <a:xfrm>
            <a:off x="5531338" y="5621156"/>
            <a:ext cx="953707" cy="461665"/>
          </a:xfrm>
          <a:prstGeom prst="rect">
            <a:avLst/>
          </a:prstGeom>
          <a:noFill/>
        </p:spPr>
        <p:txBody>
          <a:bodyPr wrap="square" rtlCol="0">
            <a:spAutoFit/>
          </a:bodyPr>
          <a:lstStyle/>
          <a:p>
            <a:pPr algn="ctr"/>
            <a:r>
              <a:rPr lang="en-US" sz="1200" dirty="0">
                <a:solidFill>
                  <a:schemeClr val="bg1"/>
                </a:solidFill>
                <a:latin typeface="Raleway" pitchFamily="2" charset="0"/>
              </a:rPr>
              <a:t>Telescope 2</a:t>
            </a:r>
            <a:endParaRPr lang="en-CA" sz="1200" dirty="0">
              <a:solidFill>
                <a:schemeClr val="bg1"/>
              </a:solidFill>
              <a:latin typeface="Raleway" pitchFamily="2" charset="0"/>
            </a:endParaRPr>
          </a:p>
        </p:txBody>
      </p:sp>
      <p:sp>
        <p:nvSpPr>
          <p:cNvPr id="88" name="TextBox 87">
            <a:extLst>
              <a:ext uri="{FF2B5EF4-FFF2-40B4-BE49-F238E27FC236}">
                <a16:creationId xmlns:a16="http://schemas.microsoft.com/office/drawing/2014/main" id="{C7A8A3DB-2657-47AE-F4CD-CF078DCC8343}"/>
              </a:ext>
            </a:extLst>
          </p:cNvPr>
          <p:cNvSpPr txBox="1"/>
          <p:nvPr/>
        </p:nvSpPr>
        <p:spPr>
          <a:xfrm>
            <a:off x="10263650" y="5587480"/>
            <a:ext cx="935654" cy="461665"/>
          </a:xfrm>
          <a:prstGeom prst="rect">
            <a:avLst/>
          </a:prstGeom>
          <a:noFill/>
        </p:spPr>
        <p:txBody>
          <a:bodyPr wrap="square" rtlCol="0">
            <a:spAutoFit/>
          </a:bodyPr>
          <a:lstStyle/>
          <a:p>
            <a:pPr algn="ctr"/>
            <a:r>
              <a:rPr lang="en-US" sz="1200" dirty="0">
                <a:solidFill>
                  <a:schemeClr val="bg1"/>
                </a:solidFill>
                <a:latin typeface="Raleway" pitchFamily="2" charset="0"/>
              </a:rPr>
              <a:t>Telescope 4</a:t>
            </a:r>
            <a:endParaRPr lang="en-CA" sz="1200" dirty="0">
              <a:solidFill>
                <a:schemeClr val="bg1"/>
              </a:solidFill>
              <a:latin typeface="Raleway" pitchFamily="2" charset="0"/>
            </a:endParaRPr>
          </a:p>
        </p:txBody>
      </p:sp>
      <p:cxnSp>
        <p:nvCxnSpPr>
          <p:cNvPr id="90" name="Connector: Elbow 89">
            <a:extLst>
              <a:ext uri="{FF2B5EF4-FFF2-40B4-BE49-F238E27FC236}">
                <a16:creationId xmlns:a16="http://schemas.microsoft.com/office/drawing/2014/main" id="{6E964F5B-03CC-16A5-E3E2-ED45D44E6377}"/>
              </a:ext>
            </a:extLst>
          </p:cNvPr>
          <p:cNvCxnSpPr>
            <a:cxnSpLocks/>
            <a:stCxn id="10" idx="4"/>
          </p:cNvCxnSpPr>
          <p:nvPr/>
        </p:nvCxnSpPr>
        <p:spPr>
          <a:xfrm rot="16200000" flipV="1">
            <a:off x="5151223" y="-401106"/>
            <a:ext cx="626513" cy="416867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97" name="TextBox 96">
            <a:extLst>
              <a:ext uri="{FF2B5EF4-FFF2-40B4-BE49-F238E27FC236}">
                <a16:creationId xmlns:a16="http://schemas.microsoft.com/office/drawing/2014/main" id="{D0018008-F22F-1BE3-368F-B5B697C7C2A8}"/>
              </a:ext>
            </a:extLst>
          </p:cNvPr>
          <p:cNvSpPr txBox="1"/>
          <p:nvPr/>
        </p:nvSpPr>
        <p:spPr>
          <a:xfrm>
            <a:off x="3628011" y="1513897"/>
            <a:ext cx="837829" cy="584775"/>
          </a:xfrm>
          <a:prstGeom prst="rect">
            <a:avLst/>
          </a:prstGeom>
          <a:noFill/>
        </p:spPr>
        <p:txBody>
          <a:bodyPr wrap="square" rtlCol="0">
            <a:spAutoFit/>
          </a:bodyPr>
          <a:lstStyle/>
          <a:p>
            <a:r>
              <a:rPr lang="en-US" sz="3200" dirty="0">
                <a:latin typeface="Raleway" pitchFamily="2" charset="0"/>
              </a:rPr>
              <a:t>x2</a:t>
            </a:r>
            <a:endParaRPr lang="en-CA" sz="3200" dirty="0">
              <a:latin typeface="Raleway" pitchFamily="2" charset="0"/>
            </a:endParaRPr>
          </a:p>
        </p:txBody>
      </p:sp>
      <p:sp>
        <p:nvSpPr>
          <p:cNvPr id="106" name="TextBox 105">
            <a:extLst>
              <a:ext uri="{FF2B5EF4-FFF2-40B4-BE49-F238E27FC236}">
                <a16:creationId xmlns:a16="http://schemas.microsoft.com/office/drawing/2014/main" id="{1270A649-00CC-1AA2-4852-BE20154A997C}"/>
              </a:ext>
            </a:extLst>
          </p:cNvPr>
          <p:cNvSpPr txBox="1"/>
          <p:nvPr/>
        </p:nvSpPr>
        <p:spPr>
          <a:xfrm>
            <a:off x="7092727" y="2000503"/>
            <a:ext cx="897470" cy="276999"/>
          </a:xfrm>
          <a:prstGeom prst="rect">
            <a:avLst/>
          </a:prstGeom>
          <a:noFill/>
        </p:spPr>
        <p:txBody>
          <a:bodyPr wrap="square" rtlCol="0">
            <a:spAutoFit/>
          </a:bodyPr>
          <a:lstStyle/>
          <a:p>
            <a:pPr algn="ctr"/>
            <a:r>
              <a:rPr lang="en-US" sz="1200" dirty="0">
                <a:solidFill>
                  <a:schemeClr val="bg1"/>
                </a:solidFill>
                <a:latin typeface="Raleway" pitchFamily="2" charset="0"/>
              </a:rPr>
              <a:t>Combiner</a:t>
            </a:r>
            <a:endParaRPr lang="en-CA" sz="1200" dirty="0">
              <a:solidFill>
                <a:schemeClr val="bg1"/>
              </a:solidFill>
              <a:latin typeface="Raleway" pitchFamily="2" charset="0"/>
            </a:endParaRPr>
          </a:p>
        </p:txBody>
      </p:sp>
      <p:sp>
        <p:nvSpPr>
          <p:cNvPr id="47" name="Cube 46">
            <a:extLst>
              <a:ext uri="{FF2B5EF4-FFF2-40B4-BE49-F238E27FC236}">
                <a16:creationId xmlns:a16="http://schemas.microsoft.com/office/drawing/2014/main" id="{C53C5F27-0255-05E2-A7EB-C7AFFAB5A683}"/>
              </a:ext>
            </a:extLst>
          </p:cNvPr>
          <p:cNvSpPr/>
          <p:nvPr/>
        </p:nvSpPr>
        <p:spPr>
          <a:xfrm rot="16200000">
            <a:off x="4576787"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5" name="TextBox 84">
            <a:extLst>
              <a:ext uri="{FF2B5EF4-FFF2-40B4-BE49-F238E27FC236}">
                <a16:creationId xmlns:a16="http://schemas.microsoft.com/office/drawing/2014/main" id="{35E3FBC2-F108-1986-280D-3D93D2CE23EB}"/>
              </a:ext>
            </a:extLst>
          </p:cNvPr>
          <p:cNvSpPr txBox="1"/>
          <p:nvPr/>
        </p:nvSpPr>
        <p:spPr>
          <a:xfrm>
            <a:off x="4577159" y="5621156"/>
            <a:ext cx="954179" cy="461665"/>
          </a:xfrm>
          <a:prstGeom prst="rect">
            <a:avLst/>
          </a:prstGeom>
          <a:noFill/>
        </p:spPr>
        <p:txBody>
          <a:bodyPr wrap="square" rtlCol="0">
            <a:spAutoFit/>
          </a:bodyPr>
          <a:lstStyle/>
          <a:p>
            <a:pPr algn="ctr"/>
            <a:r>
              <a:rPr lang="en-US" sz="1200" dirty="0">
                <a:solidFill>
                  <a:schemeClr val="bg1"/>
                </a:solidFill>
                <a:latin typeface="Raleway" pitchFamily="2" charset="0"/>
              </a:rPr>
              <a:t>Telescope 1</a:t>
            </a:r>
            <a:endParaRPr lang="en-CA" sz="1200" dirty="0">
              <a:solidFill>
                <a:schemeClr val="bg1"/>
              </a:solidFill>
              <a:latin typeface="Raleway" pitchFamily="2" charset="0"/>
            </a:endParaRPr>
          </a:p>
        </p:txBody>
      </p:sp>
      <p:sp>
        <p:nvSpPr>
          <p:cNvPr id="9" name="Flowchart: Stored Data 8">
            <a:extLst>
              <a:ext uri="{FF2B5EF4-FFF2-40B4-BE49-F238E27FC236}">
                <a16:creationId xmlns:a16="http://schemas.microsoft.com/office/drawing/2014/main" id="{F85DB516-529C-EF6A-7092-9A8E2F59BB03}"/>
              </a:ext>
            </a:extLst>
          </p:cNvPr>
          <p:cNvSpPr/>
          <p:nvPr/>
        </p:nvSpPr>
        <p:spPr>
          <a:xfrm rot="16200000">
            <a:off x="5803040" y="5168292"/>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 name="Flowchart: Stored Data 7">
            <a:extLst>
              <a:ext uri="{FF2B5EF4-FFF2-40B4-BE49-F238E27FC236}">
                <a16:creationId xmlns:a16="http://schemas.microsoft.com/office/drawing/2014/main" id="{36D1F272-DFF9-AE6A-607B-A283FEB92C90}"/>
              </a:ext>
            </a:extLst>
          </p:cNvPr>
          <p:cNvSpPr/>
          <p:nvPr/>
        </p:nvSpPr>
        <p:spPr>
          <a:xfrm rot="16200000">
            <a:off x="4876996" y="5168292"/>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7" name="TextBox 86">
            <a:extLst>
              <a:ext uri="{FF2B5EF4-FFF2-40B4-BE49-F238E27FC236}">
                <a16:creationId xmlns:a16="http://schemas.microsoft.com/office/drawing/2014/main" id="{AFD32E63-A0DB-8120-9A1C-C1CACF8DAE54}"/>
              </a:ext>
            </a:extLst>
          </p:cNvPr>
          <p:cNvSpPr txBox="1"/>
          <p:nvPr/>
        </p:nvSpPr>
        <p:spPr>
          <a:xfrm>
            <a:off x="9310891" y="5599543"/>
            <a:ext cx="1007970" cy="461665"/>
          </a:xfrm>
          <a:prstGeom prst="rect">
            <a:avLst/>
          </a:prstGeom>
          <a:noFill/>
        </p:spPr>
        <p:txBody>
          <a:bodyPr wrap="square" rtlCol="0">
            <a:spAutoFit/>
          </a:bodyPr>
          <a:lstStyle/>
          <a:p>
            <a:pPr algn="ctr"/>
            <a:r>
              <a:rPr lang="en-US" sz="1200" dirty="0">
                <a:solidFill>
                  <a:schemeClr val="bg1"/>
                </a:solidFill>
                <a:latin typeface="Raleway" pitchFamily="2" charset="0"/>
              </a:rPr>
              <a:t>Telescope 3</a:t>
            </a:r>
            <a:endParaRPr lang="en-CA" sz="1200" dirty="0">
              <a:solidFill>
                <a:schemeClr val="bg1"/>
              </a:solidFill>
              <a:latin typeface="Raleway" pitchFamily="2" charset="0"/>
            </a:endParaRPr>
          </a:p>
        </p:txBody>
      </p:sp>
      <p:sp>
        <p:nvSpPr>
          <p:cNvPr id="115" name="Flowchart: Stored Data 114">
            <a:extLst>
              <a:ext uri="{FF2B5EF4-FFF2-40B4-BE49-F238E27FC236}">
                <a16:creationId xmlns:a16="http://schemas.microsoft.com/office/drawing/2014/main" id="{656F2459-64C1-7DC9-2330-E3F9ADD59748}"/>
              </a:ext>
            </a:extLst>
          </p:cNvPr>
          <p:cNvSpPr/>
          <p:nvPr/>
        </p:nvSpPr>
        <p:spPr>
          <a:xfrm rot="16200000">
            <a:off x="9645805" y="5181353"/>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pic>
        <p:nvPicPr>
          <p:cNvPr id="92" name="Google Shape;57;p13">
            <a:extLst>
              <a:ext uri="{FF2B5EF4-FFF2-40B4-BE49-F238E27FC236}">
                <a16:creationId xmlns:a16="http://schemas.microsoft.com/office/drawing/2014/main" id="{5E9F3FEE-6825-244D-8571-9B6F9E13DD39}"/>
              </a:ext>
            </a:extLst>
          </p:cNvPr>
          <p:cNvPicPr preferRelativeResize="0"/>
          <p:nvPr/>
        </p:nvPicPr>
        <p:blipFill>
          <a:blip r:embed="rId4">
            <a:alphaModFix/>
          </a:blip>
          <a:stretch>
            <a:fillRect/>
          </a:stretch>
        </p:blipFill>
        <p:spPr>
          <a:xfrm>
            <a:off x="10739418" y="83622"/>
            <a:ext cx="1540523" cy="1091414"/>
          </a:xfrm>
          <a:prstGeom prst="rect">
            <a:avLst/>
          </a:prstGeom>
          <a:noFill/>
          <a:ln>
            <a:noFill/>
          </a:ln>
        </p:spPr>
      </p:pic>
      <p:sp>
        <p:nvSpPr>
          <p:cNvPr id="11" name="TextBox 10">
            <a:extLst>
              <a:ext uri="{FF2B5EF4-FFF2-40B4-BE49-F238E27FC236}">
                <a16:creationId xmlns:a16="http://schemas.microsoft.com/office/drawing/2014/main" id="{9F15DE89-D8B6-4C68-B4C1-DA3D07B48CFC}"/>
              </a:ext>
            </a:extLst>
          </p:cNvPr>
          <p:cNvSpPr txBox="1"/>
          <p:nvPr/>
        </p:nvSpPr>
        <p:spPr>
          <a:xfrm>
            <a:off x="8277357" y="1451103"/>
            <a:ext cx="1417761" cy="338554"/>
          </a:xfrm>
          <a:prstGeom prst="rect">
            <a:avLst/>
          </a:prstGeom>
          <a:noFill/>
        </p:spPr>
        <p:txBody>
          <a:bodyPr wrap="square" rtlCol="0">
            <a:spAutoFit/>
          </a:bodyPr>
          <a:lstStyle/>
          <a:p>
            <a:pPr algn="ctr"/>
            <a:r>
              <a:rPr lang="en-US" sz="1600" dirty="0">
                <a:solidFill>
                  <a:schemeClr val="accent1"/>
                </a:solidFill>
                <a:latin typeface="Raleway" pitchFamily="2" charset="0"/>
              </a:rPr>
              <a:t>Planet</a:t>
            </a:r>
            <a:endParaRPr lang="en-CA" sz="1600" dirty="0">
              <a:solidFill>
                <a:schemeClr val="accent1"/>
              </a:solidFill>
              <a:latin typeface="Raleway" pitchFamily="2" charset="0"/>
            </a:endParaRPr>
          </a:p>
        </p:txBody>
      </p:sp>
      <p:sp>
        <p:nvSpPr>
          <p:cNvPr id="21" name="TextBox 20">
            <a:extLst>
              <a:ext uri="{FF2B5EF4-FFF2-40B4-BE49-F238E27FC236}">
                <a16:creationId xmlns:a16="http://schemas.microsoft.com/office/drawing/2014/main" id="{9E47C225-5EC9-4F8B-0BCB-8532555401CF}"/>
              </a:ext>
            </a:extLst>
          </p:cNvPr>
          <p:cNvSpPr txBox="1"/>
          <p:nvPr/>
        </p:nvSpPr>
        <p:spPr>
          <a:xfrm>
            <a:off x="10283537" y="1467731"/>
            <a:ext cx="1484695" cy="338554"/>
          </a:xfrm>
          <a:prstGeom prst="rect">
            <a:avLst/>
          </a:prstGeom>
          <a:noFill/>
        </p:spPr>
        <p:txBody>
          <a:bodyPr wrap="square" rtlCol="0">
            <a:spAutoFit/>
          </a:bodyPr>
          <a:lstStyle/>
          <a:p>
            <a:pPr algn="ctr"/>
            <a:r>
              <a:rPr lang="en-US" sz="1600" dirty="0">
                <a:solidFill>
                  <a:srgbClr val="FF0000"/>
                </a:solidFill>
                <a:latin typeface="Raleway" pitchFamily="2" charset="0"/>
              </a:rPr>
              <a:t>Star</a:t>
            </a:r>
            <a:endParaRPr lang="en-CA" sz="1600" dirty="0">
              <a:solidFill>
                <a:srgbClr val="FF0000"/>
              </a:solidFill>
              <a:latin typeface="Raleway" pitchFamily="2" charset="0"/>
            </a:endParaRPr>
          </a:p>
        </p:txBody>
      </p:sp>
      <p:sp>
        <p:nvSpPr>
          <p:cNvPr id="2" name="Slide Number Placeholder 1">
            <a:extLst>
              <a:ext uri="{FF2B5EF4-FFF2-40B4-BE49-F238E27FC236}">
                <a16:creationId xmlns:a16="http://schemas.microsoft.com/office/drawing/2014/main" id="{F7B220AC-9A85-2ED3-2338-5812BB4EA8E6}"/>
              </a:ext>
            </a:extLst>
          </p:cNvPr>
          <p:cNvSpPr>
            <a:spLocks noGrp="1"/>
          </p:cNvSpPr>
          <p:nvPr>
            <p:ph type="sldNum" sz="quarter" idx="12"/>
          </p:nvPr>
        </p:nvSpPr>
        <p:spPr>
          <a:xfrm>
            <a:off x="9466197" y="6492875"/>
            <a:ext cx="2743200" cy="365125"/>
          </a:xfrm>
        </p:spPr>
        <p:txBody>
          <a:bodyPr/>
          <a:lstStyle/>
          <a:p>
            <a:r>
              <a:rPr lang="en-US" sz="1600" dirty="0"/>
              <a:t>5</a:t>
            </a:r>
            <a:endParaRPr lang="en-CA" sz="1600" dirty="0"/>
          </a:p>
        </p:txBody>
      </p:sp>
      <p:sp>
        <p:nvSpPr>
          <p:cNvPr id="17" name="Shape 1">
            <a:extLst>
              <a:ext uri="{FF2B5EF4-FFF2-40B4-BE49-F238E27FC236}">
                <a16:creationId xmlns:a16="http://schemas.microsoft.com/office/drawing/2014/main" id="{623EA2C7-A4CA-1CE3-D950-6E8275A23D92}"/>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4" name="TextBox 23">
            <a:extLst>
              <a:ext uri="{FF2B5EF4-FFF2-40B4-BE49-F238E27FC236}">
                <a16:creationId xmlns:a16="http://schemas.microsoft.com/office/drawing/2014/main" id="{9AE57659-54C4-7757-AC97-07C2E3A9083D}"/>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7" name="TextBox 26">
            <a:extLst>
              <a:ext uri="{FF2B5EF4-FFF2-40B4-BE49-F238E27FC236}">
                <a16:creationId xmlns:a16="http://schemas.microsoft.com/office/drawing/2014/main" id="{1406BEC2-786A-E9CA-1CA5-ABF5EA931CAA}"/>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37" name="TextBox 36">
            <a:extLst>
              <a:ext uri="{FF2B5EF4-FFF2-40B4-BE49-F238E27FC236}">
                <a16:creationId xmlns:a16="http://schemas.microsoft.com/office/drawing/2014/main" id="{2CDA86BE-227A-3B74-0FEA-DDD05DBDC408}"/>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42" name="TextBox 41">
            <a:extLst>
              <a:ext uri="{FF2B5EF4-FFF2-40B4-BE49-F238E27FC236}">
                <a16:creationId xmlns:a16="http://schemas.microsoft.com/office/drawing/2014/main" id="{9BA52B36-9154-1599-031F-6EA741740010}"/>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4" name="TextBox 43">
            <a:extLst>
              <a:ext uri="{FF2B5EF4-FFF2-40B4-BE49-F238E27FC236}">
                <a16:creationId xmlns:a16="http://schemas.microsoft.com/office/drawing/2014/main" id="{BE9F1BBA-2CC4-4443-A701-5C6EB6ADEA53}"/>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6" name="TextBox 45">
            <a:extLst>
              <a:ext uri="{FF2B5EF4-FFF2-40B4-BE49-F238E27FC236}">
                <a16:creationId xmlns:a16="http://schemas.microsoft.com/office/drawing/2014/main" id="{D69B7471-34BF-64B5-83E3-518877C2B24A}"/>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pic>
        <p:nvPicPr>
          <p:cNvPr id="52" name="Google Shape;65;p14" title="bracewell_block_diagram_transparent_compact.png">
            <a:extLst>
              <a:ext uri="{FF2B5EF4-FFF2-40B4-BE49-F238E27FC236}">
                <a16:creationId xmlns:a16="http://schemas.microsoft.com/office/drawing/2014/main" id="{8CF786E7-1F21-2EAF-F331-E89E92B6CC94}"/>
              </a:ext>
            </a:extLst>
          </p:cNvPr>
          <p:cNvPicPr preferRelativeResize="0"/>
          <p:nvPr/>
        </p:nvPicPr>
        <p:blipFill>
          <a:blip r:embed="rId5">
            <a:alphaModFix/>
          </a:blip>
          <a:stretch>
            <a:fillRect/>
          </a:stretch>
        </p:blipFill>
        <p:spPr>
          <a:xfrm>
            <a:off x="226845" y="1297997"/>
            <a:ext cx="3368146" cy="5628923"/>
          </a:xfrm>
          <a:prstGeom prst="rect">
            <a:avLst/>
          </a:prstGeom>
          <a:noFill/>
          <a:ln>
            <a:noFill/>
          </a:ln>
        </p:spPr>
      </p:pic>
      <p:sp>
        <p:nvSpPr>
          <p:cNvPr id="54" name="Rectangle 53">
            <a:extLst>
              <a:ext uri="{FF2B5EF4-FFF2-40B4-BE49-F238E27FC236}">
                <a16:creationId xmlns:a16="http://schemas.microsoft.com/office/drawing/2014/main" id="{C40F0665-0670-F829-635C-B0A80FAF8EDF}"/>
              </a:ext>
            </a:extLst>
          </p:cNvPr>
          <p:cNvSpPr/>
          <p:nvPr/>
        </p:nvSpPr>
        <p:spPr>
          <a:xfrm>
            <a:off x="310077" y="1297997"/>
            <a:ext cx="3054692" cy="5382203"/>
          </a:xfrm>
          <a:prstGeom prst="rect">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23" name="Google Shape;54;p13">
            <a:extLst>
              <a:ext uri="{FF2B5EF4-FFF2-40B4-BE49-F238E27FC236}">
                <a16:creationId xmlns:a16="http://schemas.microsoft.com/office/drawing/2014/main" id="{EE752FCD-4540-E455-7255-9E25C0EC8CA9}"/>
              </a:ext>
            </a:extLst>
          </p:cNvPr>
          <p:cNvSpPr txBox="1"/>
          <p:nvPr/>
        </p:nvSpPr>
        <p:spPr>
          <a:xfrm>
            <a:off x="17703" y="579023"/>
            <a:ext cx="12191694" cy="769895"/>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Nulling Interferometry</a:t>
            </a:r>
          </a:p>
        </p:txBody>
      </p:sp>
    </p:spTree>
    <p:extLst>
      <p:ext uri="{BB962C8B-B14F-4D97-AF65-F5344CB8AC3E}">
        <p14:creationId xmlns:p14="http://schemas.microsoft.com/office/powerpoint/2010/main" val="413266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par>
                                <p:cTn id="11" presetID="10" presetClass="entr" presetSubtype="0" fill="hold" nodeType="withEffect">
                                  <p:stCondLst>
                                    <p:cond delay="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7"/>
                                        </p:tgtEl>
                                        <p:attrNameLst>
                                          <p:attrName>style.visibility</p:attrName>
                                        </p:attrNameLst>
                                      </p:cBhvr>
                                      <p:to>
                                        <p:strVal val="visible"/>
                                      </p:to>
                                    </p:set>
                                    <p:animEffect transition="in" filter="fade">
                                      <p:cBhvr>
                                        <p:cTn id="16" dur="500"/>
                                        <p:tgtEl>
                                          <p:spTgt spid="97"/>
                                        </p:tgtEl>
                                      </p:cBhvr>
                                    </p:animEffect>
                                  </p:childTnLst>
                                </p:cTn>
                              </p:par>
                              <p:par>
                                <p:cTn id="17" presetID="10"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par>
                                <p:cTn id="20" presetID="10" presetClass="entr" presetSubtype="0" fill="hold" nodeType="with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fade">
                                      <p:cBhvr>
                                        <p:cTn id="22" dur="500"/>
                                        <p:tgtEl>
                                          <p:spTgt spid="63"/>
                                        </p:tgtEl>
                                      </p:cBhvr>
                                    </p:animEffect>
                                  </p:childTnLst>
                                </p:cTn>
                              </p:par>
                              <p:par>
                                <p:cTn id="23" presetID="10" presetClass="entr" presetSubtype="0" fill="hold" nodeType="withEffect">
                                  <p:stCondLst>
                                    <p:cond delay="0"/>
                                  </p:stCondLst>
                                  <p:childTnLst>
                                    <p:set>
                                      <p:cBhvr>
                                        <p:cTn id="24" dur="1" fill="hold">
                                          <p:stCondLst>
                                            <p:cond delay="0"/>
                                          </p:stCondLst>
                                        </p:cTn>
                                        <p:tgtEl>
                                          <p:spTgt spid="68"/>
                                        </p:tgtEl>
                                        <p:attrNameLst>
                                          <p:attrName>style.visibility</p:attrName>
                                        </p:attrNameLst>
                                      </p:cBhvr>
                                      <p:to>
                                        <p:strVal val="visible"/>
                                      </p:to>
                                    </p:set>
                                    <p:animEffect transition="in" filter="fade">
                                      <p:cBhvr>
                                        <p:cTn id="25" dur="500"/>
                                        <p:tgtEl>
                                          <p:spTgt spid="68"/>
                                        </p:tgtEl>
                                      </p:cBhvr>
                                    </p:animEffect>
                                  </p:childTnLst>
                                </p:cTn>
                              </p:par>
                              <p:par>
                                <p:cTn id="26" presetID="10" presetClass="entr" presetSubtype="0" fill="hold" nodeType="with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fade">
                                      <p:cBhvr>
                                        <p:cTn id="28" dur="500"/>
                                        <p:tgtEl>
                                          <p:spTgt spid="6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fade">
                                      <p:cBhvr>
                                        <p:cTn id="31" dur="500"/>
                                        <p:tgtEl>
                                          <p:spTgt spid="70"/>
                                        </p:tgtEl>
                                      </p:cBhvr>
                                    </p:animEffect>
                                  </p:childTnLst>
                                </p:cTn>
                              </p:par>
                              <p:par>
                                <p:cTn id="32" presetID="10" presetClass="entr" presetSubtype="0" fill="hold" nodeType="withEffect">
                                  <p:stCondLst>
                                    <p:cond delay="0"/>
                                  </p:stCondLst>
                                  <p:childTnLst>
                                    <p:set>
                                      <p:cBhvr>
                                        <p:cTn id="33" dur="1" fill="hold">
                                          <p:stCondLst>
                                            <p:cond delay="0"/>
                                          </p:stCondLst>
                                        </p:cTn>
                                        <p:tgtEl>
                                          <p:spTgt spid="71"/>
                                        </p:tgtEl>
                                        <p:attrNameLst>
                                          <p:attrName>style.visibility</p:attrName>
                                        </p:attrNameLst>
                                      </p:cBhvr>
                                      <p:to>
                                        <p:strVal val="visible"/>
                                      </p:to>
                                    </p:set>
                                    <p:animEffect transition="in" filter="fade">
                                      <p:cBhvr>
                                        <p:cTn id="34" dur="500"/>
                                        <p:tgtEl>
                                          <p:spTgt spid="71"/>
                                        </p:tgtEl>
                                      </p:cBhvr>
                                    </p:animEffect>
                                  </p:childTnLst>
                                </p:cTn>
                              </p:par>
                              <p:par>
                                <p:cTn id="35" presetID="10" presetClass="entr" presetSubtype="0" fill="hold" nodeType="with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fade">
                                      <p:cBhvr>
                                        <p:cTn id="37" dur="500"/>
                                        <p:tgtEl>
                                          <p:spTgt spid="72"/>
                                        </p:tgtEl>
                                      </p:cBhvr>
                                    </p:animEffect>
                                  </p:childTnLst>
                                </p:cTn>
                              </p:par>
                              <p:par>
                                <p:cTn id="38" presetID="10" presetClass="entr" presetSubtype="0" fill="hold" nodeType="withEffect">
                                  <p:stCondLst>
                                    <p:cond delay="0"/>
                                  </p:stCondLst>
                                  <p:childTnLst>
                                    <p:set>
                                      <p:cBhvr>
                                        <p:cTn id="39" dur="1" fill="hold">
                                          <p:stCondLst>
                                            <p:cond delay="0"/>
                                          </p:stCondLst>
                                        </p:cTn>
                                        <p:tgtEl>
                                          <p:spTgt spid="73"/>
                                        </p:tgtEl>
                                        <p:attrNameLst>
                                          <p:attrName>style.visibility</p:attrName>
                                        </p:attrNameLst>
                                      </p:cBhvr>
                                      <p:to>
                                        <p:strVal val="visible"/>
                                      </p:to>
                                    </p:set>
                                    <p:animEffect transition="in" filter="fade">
                                      <p:cBhvr>
                                        <p:cTn id="40" dur="500"/>
                                        <p:tgtEl>
                                          <p:spTgt spid="7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fade">
                                      <p:cBhvr>
                                        <p:cTn id="43" dur="500"/>
                                        <p:tgtEl>
                                          <p:spTgt spid="75"/>
                                        </p:tgtEl>
                                      </p:cBhvr>
                                    </p:animEffect>
                                  </p:childTnLst>
                                </p:cTn>
                              </p:par>
                              <p:par>
                                <p:cTn id="44" presetID="10" presetClass="entr" presetSubtype="0" fill="hold" nodeType="withEffect">
                                  <p:stCondLst>
                                    <p:cond delay="0"/>
                                  </p:stCondLst>
                                  <p:childTnLst>
                                    <p:set>
                                      <p:cBhvr>
                                        <p:cTn id="45" dur="1" fill="hold">
                                          <p:stCondLst>
                                            <p:cond delay="0"/>
                                          </p:stCondLst>
                                        </p:cTn>
                                        <p:tgtEl>
                                          <p:spTgt spid="76"/>
                                        </p:tgtEl>
                                        <p:attrNameLst>
                                          <p:attrName>style.visibility</p:attrName>
                                        </p:attrNameLst>
                                      </p:cBhvr>
                                      <p:to>
                                        <p:strVal val="visible"/>
                                      </p:to>
                                    </p:set>
                                    <p:animEffect transition="in" filter="fade">
                                      <p:cBhvr>
                                        <p:cTn id="46"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5" grpId="0" animBg="1"/>
      <p:bldP spid="97" grpId="0"/>
      <p:bldP spid="5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63">
          <a:extLst>
            <a:ext uri="{FF2B5EF4-FFF2-40B4-BE49-F238E27FC236}">
              <a16:creationId xmlns:a16="http://schemas.microsoft.com/office/drawing/2014/main" id="{78971EFD-00CF-2951-ABC9-833AC768B0EB}"/>
            </a:ext>
          </a:extLst>
        </p:cNvPr>
        <p:cNvGrpSpPr/>
        <p:nvPr/>
      </p:nvGrpSpPr>
      <p:grpSpPr>
        <a:xfrm>
          <a:off x="0" y="0"/>
          <a:ext cx="0" cy="0"/>
          <a:chOff x="0" y="0"/>
          <a:chExt cx="0" cy="0"/>
        </a:xfrm>
      </p:grpSpPr>
      <p:sp>
        <p:nvSpPr>
          <p:cNvPr id="50" name="Cube 49">
            <a:extLst>
              <a:ext uri="{FF2B5EF4-FFF2-40B4-BE49-F238E27FC236}">
                <a16:creationId xmlns:a16="http://schemas.microsoft.com/office/drawing/2014/main" id="{4D64939B-AF30-1E15-6D5F-347BA9A22981}"/>
              </a:ext>
            </a:extLst>
          </p:cNvPr>
          <p:cNvSpPr/>
          <p:nvPr/>
        </p:nvSpPr>
        <p:spPr>
          <a:xfrm rot="16200000">
            <a:off x="10273750" y="518428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4" name="Flowchart: Stored Data 3">
            <a:extLst>
              <a:ext uri="{FF2B5EF4-FFF2-40B4-BE49-F238E27FC236}">
                <a16:creationId xmlns:a16="http://schemas.microsoft.com/office/drawing/2014/main" id="{3C2CA2BB-78D7-EA24-C7BD-44C0B3A7E0B8}"/>
              </a:ext>
            </a:extLst>
          </p:cNvPr>
          <p:cNvSpPr/>
          <p:nvPr/>
        </p:nvSpPr>
        <p:spPr>
          <a:xfrm rot="16200000">
            <a:off x="9637112" y="5168290"/>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5" name="Flowchart: Stored Data 4">
            <a:extLst>
              <a:ext uri="{FF2B5EF4-FFF2-40B4-BE49-F238E27FC236}">
                <a16:creationId xmlns:a16="http://schemas.microsoft.com/office/drawing/2014/main" id="{00B4CB5E-CF2C-8C6C-7E42-9C0949AD5D12}"/>
              </a:ext>
            </a:extLst>
          </p:cNvPr>
          <p:cNvSpPr/>
          <p:nvPr/>
        </p:nvSpPr>
        <p:spPr>
          <a:xfrm rot="16200000">
            <a:off x="10563156" y="5168290"/>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10" name="Cube 9">
            <a:extLst>
              <a:ext uri="{FF2B5EF4-FFF2-40B4-BE49-F238E27FC236}">
                <a16:creationId xmlns:a16="http://schemas.microsoft.com/office/drawing/2014/main" id="{8E698059-A838-532B-9BF4-4ABABC10C203}"/>
              </a:ext>
            </a:extLst>
          </p:cNvPr>
          <p:cNvSpPr/>
          <p:nvPr/>
        </p:nvSpPr>
        <p:spPr>
          <a:xfrm rot="16200000">
            <a:off x="7083148" y="1654999"/>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cxnSp>
        <p:nvCxnSpPr>
          <p:cNvPr id="12" name="Straight Arrow Connector 11">
            <a:extLst>
              <a:ext uri="{FF2B5EF4-FFF2-40B4-BE49-F238E27FC236}">
                <a16:creationId xmlns:a16="http://schemas.microsoft.com/office/drawing/2014/main" id="{6A0C5E58-455E-3870-9B3E-9D4C298A4F71}"/>
              </a:ext>
            </a:extLst>
          </p:cNvPr>
          <p:cNvCxnSpPr>
            <a:cxnSpLocks/>
          </p:cNvCxnSpPr>
          <p:nvPr/>
        </p:nvCxnSpPr>
        <p:spPr>
          <a:xfrm>
            <a:off x="4950374"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5A2C6BF-55C8-DF6F-B9CA-6F8A16E4541C}"/>
              </a:ext>
            </a:extLst>
          </p:cNvPr>
          <p:cNvCxnSpPr>
            <a:cxnSpLocks/>
          </p:cNvCxnSpPr>
          <p:nvPr/>
        </p:nvCxnSpPr>
        <p:spPr>
          <a:xfrm>
            <a:off x="5876419"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3A9F155-549F-F123-0E44-A985B6C09241}"/>
              </a:ext>
            </a:extLst>
          </p:cNvPr>
          <p:cNvCxnSpPr>
            <a:cxnSpLocks/>
          </p:cNvCxnSpPr>
          <p:nvPr/>
        </p:nvCxnSpPr>
        <p:spPr>
          <a:xfrm>
            <a:off x="9710490"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3BF6EA3-B69D-AAFA-292D-01994351961E}"/>
              </a:ext>
            </a:extLst>
          </p:cNvPr>
          <p:cNvCxnSpPr>
            <a:cxnSpLocks/>
          </p:cNvCxnSpPr>
          <p:nvPr/>
        </p:nvCxnSpPr>
        <p:spPr>
          <a:xfrm>
            <a:off x="10636532" y="1500874"/>
            <a:ext cx="1" cy="38508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36C8D80-D954-8CC4-B855-C354E72F6DD8}"/>
              </a:ext>
            </a:extLst>
          </p:cNvPr>
          <p:cNvCxnSpPr>
            <a:cxnSpLocks/>
            <a:endCxn id="8" idx="3"/>
          </p:cNvCxnSpPr>
          <p:nvPr/>
        </p:nvCxnSpPr>
        <p:spPr>
          <a:xfrm>
            <a:off x="4735169" y="1500875"/>
            <a:ext cx="215206" cy="387532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A0D56A5-1FE2-A040-BE61-746A203FDA7D}"/>
              </a:ext>
            </a:extLst>
          </p:cNvPr>
          <p:cNvCxnSpPr>
            <a:cxnSpLocks/>
            <a:endCxn id="9" idx="3"/>
          </p:cNvCxnSpPr>
          <p:nvPr/>
        </p:nvCxnSpPr>
        <p:spPr>
          <a:xfrm>
            <a:off x="5645894" y="1500875"/>
            <a:ext cx="230525" cy="387532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CAF9093-6412-52D5-4967-12DEC68B8BD8}"/>
              </a:ext>
            </a:extLst>
          </p:cNvPr>
          <p:cNvCxnSpPr>
            <a:cxnSpLocks/>
            <a:endCxn id="4" idx="3"/>
          </p:cNvCxnSpPr>
          <p:nvPr/>
        </p:nvCxnSpPr>
        <p:spPr>
          <a:xfrm>
            <a:off x="9490107" y="1500874"/>
            <a:ext cx="220384" cy="387531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7A95CCA-7492-2486-2EEB-38403FEA138A}"/>
              </a:ext>
            </a:extLst>
          </p:cNvPr>
          <p:cNvCxnSpPr>
            <a:cxnSpLocks/>
            <a:endCxn id="5" idx="3"/>
          </p:cNvCxnSpPr>
          <p:nvPr/>
        </p:nvCxnSpPr>
        <p:spPr>
          <a:xfrm>
            <a:off x="10406007" y="1500874"/>
            <a:ext cx="230528" cy="387531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4A3FE20-AE9B-408B-EE7E-03E2E034D9E9}"/>
              </a:ext>
            </a:extLst>
          </p:cNvPr>
          <p:cNvCxnSpPr>
            <a:cxnSpLocks/>
            <a:stCxn id="9" idx="3"/>
          </p:cNvCxnSpPr>
          <p:nvPr/>
        </p:nvCxnSpPr>
        <p:spPr>
          <a:xfrm flipV="1">
            <a:off x="5876419" y="2488544"/>
            <a:ext cx="1473296" cy="28876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2EAC6E8-4F51-1A68-F761-E1E2FFAD7ECB}"/>
              </a:ext>
            </a:extLst>
          </p:cNvPr>
          <p:cNvCxnSpPr>
            <a:cxnSpLocks/>
            <a:stCxn id="9" idx="3"/>
          </p:cNvCxnSpPr>
          <p:nvPr/>
        </p:nvCxnSpPr>
        <p:spPr>
          <a:xfrm flipV="1">
            <a:off x="5876419" y="2467488"/>
            <a:ext cx="1441544" cy="290870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44E755C-498E-B898-680E-CEA92BDBD8EB}"/>
              </a:ext>
            </a:extLst>
          </p:cNvPr>
          <p:cNvCxnSpPr>
            <a:cxnSpLocks/>
          </p:cNvCxnSpPr>
          <p:nvPr/>
        </p:nvCxnSpPr>
        <p:spPr>
          <a:xfrm flipV="1">
            <a:off x="4963737" y="2446322"/>
            <a:ext cx="2330944" cy="29054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BF8B53E-CD6B-4F66-BB04-01D32792C8E3}"/>
              </a:ext>
            </a:extLst>
          </p:cNvPr>
          <p:cNvCxnSpPr>
            <a:cxnSpLocks/>
          </p:cNvCxnSpPr>
          <p:nvPr/>
        </p:nvCxnSpPr>
        <p:spPr>
          <a:xfrm flipV="1">
            <a:off x="4963737" y="2418652"/>
            <a:ext cx="2303427" cy="293308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1AC7186-33CE-B4BD-9730-1C02F90C234E}"/>
              </a:ext>
            </a:extLst>
          </p:cNvPr>
          <p:cNvCxnSpPr>
            <a:cxnSpLocks/>
          </p:cNvCxnSpPr>
          <p:nvPr/>
        </p:nvCxnSpPr>
        <p:spPr>
          <a:xfrm flipH="1" flipV="1">
            <a:off x="7660863" y="2488543"/>
            <a:ext cx="2022843" cy="28631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64B0707-8A71-8E50-D93C-8A17C3DAB0B9}"/>
              </a:ext>
            </a:extLst>
          </p:cNvPr>
          <p:cNvCxnSpPr>
            <a:cxnSpLocks/>
          </p:cNvCxnSpPr>
          <p:nvPr/>
        </p:nvCxnSpPr>
        <p:spPr>
          <a:xfrm flipH="1" flipV="1">
            <a:off x="7696847" y="2467489"/>
            <a:ext cx="1986859" cy="288424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E5C4E5B-CB30-0F46-9775-8E6F964273A6}"/>
              </a:ext>
            </a:extLst>
          </p:cNvPr>
          <p:cNvCxnSpPr>
            <a:cxnSpLocks/>
            <a:stCxn id="5" idx="3"/>
          </p:cNvCxnSpPr>
          <p:nvPr/>
        </p:nvCxnSpPr>
        <p:spPr>
          <a:xfrm flipH="1" flipV="1">
            <a:off x="7728597" y="2446322"/>
            <a:ext cx="2907938" cy="29298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FD1CC22-E963-419D-24A0-5EFD7ECC93BD}"/>
              </a:ext>
            </a:extLst>
          </p:cNvPr>
          <p:cNvCxnSpPr>
            <a:cxnSpLocks/>
            <a:stCxn id="5" idx="3"/>
          </p:cNvCxnSpPr>
          <p:nvPr/>
        </p:nvCxnSpPr>
        <p:spPr>
          <a:xfrm flipH="1" flipV="1">
            <a:off x="7756114" y="2418652"/>
            <a:ext cx="2880421" cy="295754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8" name="Cube 47">
            <a:extLst>
              <a:ext uri="{FF2B5EF4-FFF2-40B4-BE49-F238E27FC236}">
                <a16:creationId xmlns:a16="http://schemas.microsoft.com/office/drawing/2014/main" id="{8368AE53-9444-6380-CCAE-76F34CD47082}"/>
              </a:ext>
            </a:extLst>
          </p:cNvPr>
          <p:cNvSpPr/>
          <p:nvPr/>
        </p:nvSpPr>
        <p:spPr>
          <a:xfrm rot="16200000">
            <a:off x="5530181"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49" name="Cube 48">
            <a:extLst>
              <a:ext uri="{FF2B5EF4-FFF2-40B4-BE49-F238E27FC236}">
                <a16:creationId xmlns:a16="http://schemas.microsoft.com/office/drawing/2014/main" id="{F31A40CF-2A21-51D0-E4D7-371E0540EE84}"/>
              </a:ext>
            </a:extLst>
          </p:cNvPr>
          <p:cNvSpPr/>
          <p:nvPr/>
        </p:nvSpPr>
        <p:spPr>
          <a:xfrm rot="16200000">
            <a:off x="9336901"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pic>
        <p:nvPicPr>
          <p:cNvPr id="62" name="Picture 61">
            <a:extLst>
              <a:ext uri="{FF2B5EF4-FFF2-40B4-BE49-F238E27FC236}">
                <a16:creationId xmlns:a16="http://schemas.microsoft.com/office/drawing/2014/main" id="{CBD58F67-21DB-3E06-484E-291FFE29114A}"/>
              </a:ext>
            </a:extLst>
          </p:cNvPr>
          <p:cNvPicPr>
            <a:picLocks noChangeAspect="1"/>
          </p:cNvPicPr>
          <p:nvPr/>
        </p:nvPicPr>
        <p:blipFill>
          <a:blip r:embed="rId3"/>
          <a:srcRect l="50000"/>
          <a:stretch>
            <a:fillRect/>
          </a:stretch>
        </p:blipFill>
        <p:spPr>
          <a:xfrm>
            <a:off x="7018345" y="4205197"/>
            <a:ext cx="357719" cy="396257"/>
          </a:xfrm>
          <a:prstGeom prst="rect">
            <a:avLst/>
          </a:prstGeom>
        </p:spPr>
      </p:pic>
      <p:pic>
        <p:nvPicPr>
          <p:cNvPr id="63" name="Picture 62">
            <a:extLst>
              <a:ext uri="{FF2B5EF4-FFF2-40B4-BE49-F238E27FC236}">
                <a16:creationId xmlns:a16="http://schemas.microsoft.com/office/drawing/2014/main" id="{E5F4E975-B739-A389-D5AD-9CA569680BEB}"/>
              </a:ext>
            </a:extLst>
          </p:cNvPr>
          <p:cNvPicPr>
            <a:picLocks noChangeAspect="1"/>
          </p:cNvPicPr>
          <p:nvPr/>
        </p:nvPicPr>
        <p:blipFill>
          <a:blip r:embed="rId3"/>
          <a:stretch>
            <a:fillRect/>
          </a:stretch>
        </p:blipFill>
        <p:spPr>
          <a:xfrm>
            <a:off x="7376064" y="4205196"/>
            <a:ext cx="715433" cy="396257"/>
          </a:xfrm>
          <a:prstGeom prst="rect">
            <a:avLst/>
          </a:prstGeom>
        </p:spPr>
      </p:pic>
      <p:pic>
        <p:nvPicPr>
          <p:cNvPr id="68" name="Picture 67">
            <a:extLst>
              <a:ext uri="{FF2B5EF4-FFF2-40B4-BE49-F238E27FC236}">
                <a16:creationId xmlns:a16="http://schemas.microsoft.com/office/drawing/2014/main" id="{49542D0D-E828-C8A8-1D60-0E5AF3EE302A}"/>
              </a:ext>
            </a:extLst>
          </p:cNvPr>
          <p:cNvPicPr>
            <a:picLocks noChangeAspect="1"/>
          </p:cNvPicPr>
          <p:nvPr/>
        </p:nvPicPr>
        <p:blipFill>
          <a:blip r:embed="rId3">
            <a:duotone>
              <a:prstClr val="black"/>
              <a:srgbClr val="FF0000">
                <a:tint val="45000"/>
                <a:satMod val="400000"/>
              </a:srgbClr>
            </a:duotone>
          </a:blip>
          <a:stretch>
            <a:fillRect/>
          </a:stretch>
        </p:blipFill>
        <p:spPr>
          <a:xfrm>
            <a:off x="7018347" y="4205196"/>
            <a:ext cx="715433" cy="396257"/>
          </a:xfrm>
          <a:prstGeom prst="rect">
            <a:avLst/>
          </a:prstGeom>
        </p:spPr>
      </p:pic>
      <p:pic>
        <p:nvPicPr>
          <p:cNvPr id="69" name="Picture 68">
            <a:extLst>
              <a:ext uri="{FF2B5EF4-FFF2-40B4-BE49-F238E27FC236}">
                <a16:creationId xmlns:a16="http://schemas.microsoft.com/office/drawing/2014/main" id="{D204076F-9780-7339-966D-A784F11E75AA}"/>
              </a:ext>
            </a:extLst>
          </p:cNvPr>
          <p:cNvPicPr>
            <a:picLocks noChangeAspect="1"/>
          </p:cNvPicPr>
          <p:nvPr/>
        </p:nvPicPr>
        <p:blipFill>
          <a:blip r:embed="rId3"/>
          <a:srcRect l="1" r="49999"/>
          <a:stretch>
            <a:fillRect/>
          </a:stretch>
        </p:blipFill>
        <p:spPr>
          <a:xfrm>
            <a:off x="7733781" y="4205195"/>
            <a:ext cx="357717" cy="396257"/>
          </a:xfrm>
          <a:prstGeom prst="rect">
            <a:avLst/>
          </a:prstGeom>
        </p:spPr>
      </p:pic>
      <p:sp>
        <p:nvSpPr>
          <p:cNvPr id="70" name="Rectangle: Rounded Corners 69">
            <a:extLst>
              <a:ext uri="{FF2B5EF4-FFF2-40B4-BE49-F238E27FC236}">
                <a16:creationId xmlns:a16="http://schemas.microsoft.com/office/drawing/2014/main" id="{3B35412E-5BAE-EDEB-9AC6-FE67BB69DDFC}"/>
              </a:ext>
            </a:extLst>
          </p:cNvPr>
          <p:cNvSpPr/>
          <p:nvPr/>
        </p:nvSpPr>
        <p:spPr>
          <a:xfrm>
            <a:off x="7002680" y="4135303"/>
            <a:ext cx="1101969" cy="55167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latin typeface="Raleway" pitchFamily="2" charset="0"/>
            </a:endParaRPr>
          </a:p>
        </p:txBody>
      </p:sp>
      <p:pic>
        <p:nvPicPr>
          <p:cNvPr id="71" name="Picture 70">
            <a:extLst>
              <a:ext uri="{FF2B5EF4-FFF2-40B4-BE49-F238E27FC236}">
                <a16:creationId xmlns:a16="http://schemas.microsoft.com/office/drawing/2014/main" id="{E1012227-CCA0-8BDD-2DF4-1E7614B100C6}"/>
              </a:ext>
            </a:extLst>
          </p:cNvPr>
          <p:cNvPicPr>
            <a:picLocks noChangeAspect="1"/>
          </p:cNvPicPr>
          <p:nvPr/>
        </p:nvPicPr>
        <p:blipFill>
          <a:blip r:embed="rId3"/>
          <a:srcRect l="50000"/>
          <a:stretch>
            <a:fillRect/>
          </a:stretch>
        </p:blipFill>
        <p:spPr>
          <a:xfrm>
            <a:off x="7040053" y="3335197"/>
            <a:ext cx="381056" cy="396257"/>
          </a:xfrm>
          <a:prstGeom prst="rect">
            <a:avLst/>
          </a:prstGeom>
        </p:spPr>
      </p:pic>
      <p:pic>
        <p:nvPicPr>
          <p:cNvPr id="72" name="Picture 71">
            <a:extLst>
              <a:ext uri="{FF2B5EF4-FFF2-40B4-BE49-F238E27FC236}">
                <a16:creationId xmlns:a16="http://schemas.microsoft.com/office/drawing/2014/main" id="{B6AF8FA3-6D1B-829D-76EF-1CF94A019CCF}"/>
              </a:ext>
            </a:extLst>
          </p:cNvPr>
          <p:cNvPicPr>
            <a:picLocks noChangeAspect="1"/>
          </p:cNvPicPr>
          <p:nvPr/>
        </p:nvPicPr>
        <p:blipFill>
          <a:blip r:embed="rId3"/>
          <a:stretch>
            <a:fillRect/>
          </a:stretch>
        </p:blipFill>
        <p:spPr>
          <a:xfrm>
            <a:off x="7410844" y="3335197"/>
            <a:ext cx="715433" cy="396257"/>
          </a:xfrm>
          <a:prstGeom prst="rect">
            <a:avLst/>
          </a:prstGeom>
        </p:spPr>
      </p:pic>
      <p:pic>
        <p:nvPicPr>
          <p:cNvPr id="73" name="Picture 72">
            <a:extLst>
              <a:ext uri="{FF2B5EF4-FFF2-40B4-BE49-F238E27FC236}">
                <a16:creationId xmlns:a16="http://schemas.microsoft.com/office/drawing/2014/main" id="{284BDEBC-A4D5-2A13-D580-9E9BF5C5CC17}"/>
              </a:ext>
            </a:extLst>
          </p:cNvPr>
          <p:cNvPicPr>
            <a:picLocks noChangeAspect="1"/>
          </p:cNvPicPr>
          <p:nvPr/>
        </p:nvPicPr>
        <p:blipFill>
          <a:blip r:embed="rId3">
            <a:duotone>
              <a:prstClr val="black"/>
              <a:srgbClr val="FF0000">
                <a:tint val="45000"/>
                <a:satMod val="400000"/>
              </a:srgbClr>
            </a:duotone>
          </a:blip>
          <a:stretch>
            <a:fillRect/>
          </a:stretch>
        </p:blipFill>
        <p:spPr>
          <a:xfrm>
            <a:off x="7417351" y="3278927"/>
            <a:ext cx="715433" cy="507953"/>
          </a:xfrm>
          <a:prstGeom prst="rect">
            <a:avLst/>
          </a:prstGeom>
        </p:spPr>
      </p:pic>
      <p:sp>
        <p:nvSpPr>
          <p:cNvPr id="75" name="Rectangle: Rounded Corners 74">
            <a:extLst>
              <a:ext uri="{FF2B5EF4-FFF2-40B4-BE49-F238E27FC236}">
                <a16:creationId xmlns:a16="http://schemas.microsoft.com/office/drawing/2014/main" id="{41E31FA1-2A68-8592-4C34-EC381F73810A}"/>
              </a:ext>
            </a:extLst>
          </p:cNvPr>
          <p:cNvSpPr/>
          <p:nvPr/>
        </p:nvSpPr>
        <p:spPr>
          <a:xfrm>
            <a:off x="7037460" y="3265305"/>
            <a:ext cx="1101969" cy="55167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latin typeface="Raleway" pitchFamily="2" charset="0"/>
            </a:endParaRPr>
          </a:p>
        </p:txBody>
      </p:sp>
      <p:pic>
        <p:nvPicPr>
          <p:cNvPr id="76" name="Picture 75">
            <a:extLst>
              <a:ext uri="{FF2B5EF4-FFF2-40B4-BE49-F238E27FC236}">
                <a16:creationId xmlns:a16="http://schemas.microsoft.com/office/drawing/2014/main" id="{41B04620-B723-4191-E6BB-7696585DBA5A}"/>
              </a:ext>
            </a:extLst>
          </p:cNvPr>
          <p:cNvPicPr>
            <a:picLocks noChangeAspect="1"/>
          </p:cNvPicPr>
          <p:nvPr/>
        </p:nvPicPr>
        <p:blipFill>
          <a:blip r:embed="rId3"/>
          <a:srcRect l="1" r="49999"/>
          <a:stretch>
            <a:fillRect/>
          </a:stretch>
        </p:blipFill>
        <p:spPr>
          <a:xfrm rot="10800000">
            <a:off x="7046480" y="3279771"/>
            <a:ext cx="370868" cy="507955"/>
          </a:xfrm>
          <a:prstGeom prst="rect">
            <a:avLst/>
          </a:prstGeom>
        </p:spPr>
      </p:pic>
      <p:sp>
        <p:nvSpPr>
          <p:cNvPr id="82" name="Arrow: Curved Right 81">
            <a:extLst>
              <a:ext uri="{FF2B5EF4-FFF2-40B4-BE49-F238E27FC236}">
                <a16:creationId xmlns:a16="http://schemas.microsoft.com/office/drawing/2014/main" id="{2D5A5277-2048-8A89-61A1-50300743FFC5}"/>
              </a:ext>
            </a:extLst>
          </p:cNvPr>
          <p:cNvSpPr/>
          <p:nvPr/>
        </p:nvSpPr>
        <p:spPr>
          <a:xfrm>
            <a:off x="4459185" y="6179678"/>
            <a:ext cx="3524251" cy="313197"/>
          </a:xfrm>
          <a:prstGeom prst="curvedRightArrow">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solidFill>
                <a:schemeClr val="tx1"/>
              </a:solidFill>
              <a:latin typeface="Raleway" pitchFamily="2" charset="0"/>
            </a:endParaRPr>
          </a:p>
        </p:txBody>
      </p:sp>
      <p:sp>
        <p:nvSpPr>
          <p:cNvPr id="84" name="Arrow: Curved Left 83">
            <a:extLst>
              <a:ext uri="{FF2B5EF4-FFF2-40B4-BE49-F238E27FC236}">
                <a16:creationId xmlns:a16="http://schemas.microsoft.com/office/drawing/2014/main" id="{80573972-C51A-B4C6-6252-2797D4A02D48}"/>
              </a:ext>
            </a:extLst>
          </p:cNvPr>
          <p:cNvSpPr/>
          <p:nvPr/>
        </p:nvSpPr>
        <p:spPr>
          <a:xfrm flipV="1">
            <a:off x="8011984" y="6133011"/>
            <a:ext cx="3204228" cy="335873"/>
          </a:xfrm>
          <a:prstGeom prst="curvedLeftArrow">
            <a:avLst/>
          </a:prstGeom>
          <a:solidFill>
            <a:srgbClr val="4BAFB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tx1"/>
              </a:solidFill>
              <a:latin typeface="Raleway" pitchFamily="2" charset="0"/>
            </a:endParaRPr>
          </a:p>
        </p:txBody>
      </p:sp>
      <p:sp>
        <p:nvSpPr>
          <p:cNvPr id="86" name="TextBox 85">
            <a:extLst>
              <a:ext uri="{FF2B5EF4-FFF2-40B4-BE49-F238E27FC236}">
                <a16:creationId xmlns:a16="http://schemas.microsoft.com/office/drawing/2014/main" id="{A0D1EB5C-0418-6025-1D36-92498A65303B}"/>
              </a:ext>
            </a:extLst>
          </p:cNvPr>
          <p:cNvSpPr txBox="1"/>
          <p:nvPr/>
        </p:nvSpPr>
        <p:spPr>
          <a:xfrm>
            <a:off x="5531338" y="5621156"/>
            <a:ext cx="953707" cy="461665"/>
          </a:xfrm>
          <a:prstGeom prst="rect">
            <a:avLst/>
          </a:prstGeom>
          <a:noFill/>
        </p:spPr>
        <p:txBody>
          <a:bodyPr wrap="square" rtlCol="0">
            <a:spAutoFit/>
          </a:bodyPr>
          <a:lstStyle/>
          <a:p>
            <a:pPr algn="ctr"/>
            <a:r>
              <a:rPr lang="en-US" sz="1200" dirty="0">
                <a:solidFill>
                  <a:schemeClr val="bg1"/>
                </a:solidFill>
                <a:latin typeface="Raleway" pitchFamily="2" charset="0"/>
              </a:rPr>
              <a:t>Telescope 2</a:t>
            </a:r>
            <a:endParaRPr lang="en-CA" sz="1200" dirty="0">
              <a:solidFill>
                <a:schemeClr val="bg1"/>
              </a:solidFill>
              <a:latin typeface="Raleway" pitchFamily="2" charset="0"/>
            </a:endParaRPr>
          </a:p>
        </p:txBody>
      </p:sp>
      <p:sp>
        <p:nvSpPr>
          <p:cNvPr id="88" name="TextBox 87">
            <a:extLst>
              <a:ext uri="{FF2B5EF4-FFF2-40B4-BE49-F238E27FC236}">
                <a16:creationId xmlns:a16="http://schemas.microsoft.com/office/drawing/2014/main" id="{6371E436-8E80-EDD4-A69D-824CB2325A17}"/>
              </a:ext>
            </a:extLst>
          </p:cNvPr>
          <p:cNvSpPr txBox="1"/>
          <p:nvPr/>
        </p:nvSpPr>
        <p:spPr>
          <a:xfrm>
            <a:off x="10263650" y="5587480"/>
            <a:ext cx="935654" cy="461665"/>
          </a:xfrm>
          <a:prstGeom prst="rect">
            <a:avLst/>
          </a:prstGeom>
          <a:noFill/>
        </p:spPr>
        <p:txBody>
          <a:bodyPr wrap="square" rtlCol="0">
            <a:spAutoFit/>
          </a:bodyPr>
          <a:lstStyle/>
          <a:p>
            <a:pPr algn="ctr"/>
            <a:r>
              <a:rPr lang="en-US" sz="1200" dirty="0">
                <a:solidFill>
                  <a:schemeClr val="bg1"/>
                </a:solidFill>
                <a:latin typeface="Raleway" pitchFamily="2" charset="0"/>
              </a:rPr>
              <a:t>Telescope 4</a:t>
            </a:r>
            <a:endParaRPr lang="en-CA" sz="1200" dirty="0">
              <a:solidFill>
                <a:schemeClr val="bg1"/>
              </a:solidFill>
              <a:latin typeface="Raleway" pitchFamily="2" charset="0"/>
            </a:endParaRPr>
          </a:p>
        </p:txBody>
      </p:sp>
      <p:cxnSp>
        <p:nvCxnSpPr>
          <p:cNvPr id="90" name="Connector: Elbow 89">
            <a:extLst>
              <a:ext uri="{FF2B5EF4-FFF2-40B4-BE49-F238E27FC236}">
                <a16:creationId xmlns:a16="http://schemas.microsoft.com/office/drawing/2014/main" id="{6C01A4DB-D55B-E2AB-D570-F4ABE7597E18}"/>
              </a:ext>
            </a:extLst>
          </p:cNvPr>
          <p:cNvCxnSpPr>
            <a:cxnSpLocks/>
            <a:stCxn id="10" idx="4"/>
          </p:cNvCxnSpPr>
          <p:nvPr/>
        </p:nvCxnSpPr>
        <p:spPr>
          <a:xfrm rot="16200000" flipV="1">
            <a:off x="5151223" y="-401106"/>
            <a:ext cx="626513" cy="416867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97" name="TextBox 96">
            <a:extLst>
              <a:ext uri="{FF2B5EF4-FFF2-40B4-BE49-F238E27FC236}">
                <a16:creationId xmlns:a16="http://schemas.microsoft.com/office/drawing/2014/main" id="{C51C58F9-5794-7518-4685-E8E61C3270EE}"/>
              </a:ext>
            </a:extLst>
          </p:cNvPr>
          <p:cNvSpPr txBox="1"/>
          <p:nvPr/>
        </p:nvSpPr>
        <p:spPr>
          <a:xfrm>
            <a:off x="3628011" y="1513897"/>
            <a:ext cx="837829" cy="584775"/>
          </a:xfrm>
          <a:prstGeom prst="rect">
            <a:avLst/>
          </a:prstGeom>
          <a:noFill/>
        </p:spPr>
        <p:txBody>
          <a:bodyPr wrap="square" rtlCol="0">
            <a:spAutoFit/>
          </a:bodyPr>
          <a:lstStyle/>
          <a:p>
            <a:r>
              <a:rPr lang="en-US" sz="3200" dirty="0">
                <a:latin typeface="Raleway" pitchFamily="2" charset="0"/>
              </a:rPr>
              <a:t>x2</a:t>
            </a:r>
            <a:endParaRPr lang="en-CA" sz="3200" dirty="0">
              <a:latin typeface="Raleway" pitchFamily="2" charset="0"/>
            </a:endParaRPr>
          </a:p>
        </p:txBody>
      </p:sp>
      <p:sp>
        <p:nvSpPr>
          <p:cNvPr id="106" name="TextBox 105">
            <a:extLst>
              <a:ext uri="{FF2B5EF4-FFF2-40B4-BE49-F238E27FC236}">
                <a16:creationId xmlns:a16="http://schemas.microsoft.com/office/drawing/2014/main" id="{D8F3E0A5-BA65-72ED-0D30-6A38DFD44D6F}"/>
              </a:ext>
            </a:extLst>
          </p:cNvPr>
          <p:cNvSpPr txBox="1"/>
          <p:nvPr/>
        </p:nvSpPr>
        <p:spPr>
          <a:xfrm>
            <a:off x="7092727" y="2000503"/>
            <a:ext cx="897470" cy="276999"/>
          </a:xfrm>
          <a:prstGeom prst="rect">
            <a:avLst/>
          </a:prstGeom>
          <a:noFill/>
        </p:spPr>
        <p:txBody>
          <a:bodyPr wrap="square" rtlCol="0">
            <a:spAutoFit/>
          </a:bodyPr>
          <a:lstStyle/>
          <a:p>
            <a:pPr algn="ctr"/>
            <a:r>
              <a:rPr lang="en-US" sz="1200" dirty="0">
                <a:solidFill>
                  <a:schemeClr val="bg1"/>
                </a:solidFill>
                <a:latin typeface="Raleway" pitchFamily="2" charset="0"/>
              </a:rPr>
              <a:t>Combiner</a:t>
            </a:r>
            <a:endParaRPr lang="en-CA" sz="1200" dirty="0">
              <a:solidFill>
                <a:schemeClr val="bg1"/>
              </a:solidFill>
              <a:latin typeface="Raleway" pitchFamily="2" charset="0"/>
            </a:endParaRPr>
          </a:p>
        </p:txBody>
      </p:sp>
      <p:sp>
        <p:nvSpPr>
          <p:cNvPr id="47" name="Cube 46">
            <a:extLst>
              <a:ext uri="{FF2B5EF4-FFF2-40B4-BE49-F238E27FC236}">
                <a16:creationId xmlns:a16="http://schemas.microsoft.com/office/drawing/2014/main" id="{A5A9F16A-9FE5-35F9-9B26-4460C5C41DC5}"/>
              </a:ext>
            </a:extLst>
          </p:cNvPr>
          <p:cNvSpPr/>
          <p:nvPr/>
        </p:nvSpPr>
        <p:spPr>
          <a:xfrm rot="16200000">
            <a:off x="4576787" y="5196511"/>
            <a:ext cx="745067" cy="1055509"/>
          </a:xfrm>
          <a:prstGeom prst="cube">
            <a:avLst/>
          </a:prstGeom>
          <a:solidFill>
            <a:srgbClr val="4BAFB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5" name="TextBox 84">
            <a:extLst>
              <a:ext uri="{FF2B5EF4-FFF2-40B4-BE49-F238E27FC236}">
                <a16:creationId xmlns:a16="http://schemas.microsoft.com/office/drawing/2014/main" id="{4FBC2CA3-91B9-3011-6450-910902D23B99}"/>
              </a:ext>
            </a:extLst>
          </p:cNvPr>
          <p:cNvSpPr txBox="1"/>
          <p:nvPr/>
        </p:nvSpPr>
        <p:spPr>
          <a:xfrm>
            <a:off x="4577159" y="5621156"/>
            <a:ext cx="954179" cy="461665"/>
          </a:xfrm>
          <a:prstGeom prst="rect">
            <a:avLst/>
          </a:prstGeom>
          <a:noFill/>
        </p:spPr>
        <p:txBody>
          <a:bodyPr wrap="square" rtlCol="0">
            <a:spAutoFit/>
          </a:bodyPr>
          <a:lstStyle/>
          <a:p>
            <a:pPr algn="ctr"/>
            <a:r>
              <a:rPr lang="en-US" sz="1200" dirty="0">
                <a:solidFill>
                  <a:schemeClr val="bg1"/>
                </a:solidFill>
                <a:latin typeface="Raleway" pitchFamily="2" charset="0"/>
              </a:rPr>
              <a:t>Telescope 1</a:t>
            </a:r>
            <a:endParaRPr lang="en-CA" sz="1200" dirty="0">
              <a:solidFill>
                <a:schemeClr val="bg1"/>
              </a:solidFill>
              <a:latin typeface="Raleway" pitchFamily="2" charset="0"/>
            </a:endParaRPr>
          </a:p>
        </p:txBody>
      </p:sp>
      <p:sp>
        <p:nvSpPr>
          <p:cNvPr id="9" name="Flowchart: Stored Data 8">
            <a:extLst>
              <a:ext uri="{FF2B5EF4-FFF2-40B4-BE49-F238E27FC236}">
                <a16:creationId xmlns:a16="http://schemas.microsoft.com/office/drawing/2014/main" id="{17FA9717-7F18-C12F-94BE-2374DB7AB447}"/>
              </a:ext>
            </a:extLst>
          </p:cNvPr>
          <p:cNvSpPr/>
          <p:nvPr/>
        </p:nvSpPr>
        <p:spPr>
          <a:xfrm rot="16200000">
            <a:off x="5803040" y="5168292"/>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 name="Flowchart: Stored Data 7">
            <a:extLst>
              <a:ext uri="{FF2B5EF4-FFF2-40B4-BE49-F238E27FC236}">
                <a16:creationId xmlns:a16="http://schemas.microsoft.com/office/drawing/2014/main" id="{F37537B3-29A9-C98D-FB56-CE412C26DC3B}"/>
              </a:ext>
            </a:extLst>
          </p:cNvPr>
          <p:cNvSpPr/>
          <p:nvPr/>
        </p:nvSpPr>
        <p:spPr>
          <a:xfrm rot="16200000">
            <a:off x="4876996" y="5168292"/>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87" name="TextBox 86">
            <a:extLst>
              <a:ext uri="{FF2B5EF4-FFF2-40B4-BE49-F238E27FC236}">
                <a16:creationId xmlns:a16="http://schemas.microsoft.com/office/drawing/2014/main" id="{333F135B-DE7B-5401-23B3-E1BABCEE86C4}"/>
              </a:ext>
            </a:extLst>
          </p:cNvPr>
          <p:cNvSpPr txBox="1"/>
          <p:nvPr/>
        </p:nvSpPr>
        <p:spPr>
          <a:xfrm>
            <a:off x="9310891" y="5599543"/>
            <a:ext cx="1007970" cy="461665"/>
          </a:xfrm>
          <a:prstGeom prst="rect">
            <a:avLst/>
          </a:prstGeom>
          <a:noFill/>
        </p:spPr>
        <p:txBody>
          <a:bodyPr wrap="square" rtlCol="0">
            <a:spAutoFit/>
          </a:bodyPr>
          <a:lstStyle/>
          <a:p>
            <a:pPr algn="ctr"/>
            <a:r>
              <a:rPr lang="en-US" sz="1200" dirty="0">
                <a:solidFill>
                  <a:schemeClr val="bg1"/>
                </a:solidFill>
                <a:latin typeface="Raleway" pitchFamily="2" charset="0"/>
              </a:rPr>
              <a:t>Telescope 3</a:t>
            </a:r>
            <a:endParaRPr lang="en-CA" sz="1200" dirty="0">
              <a:solidFill>
                <a:schemeClr val="bg1"/>
              </a:solidFill>
              <a:latin typeface="Raleway" pitchFamily="2" charset="0"/>
            </a:endParaRPr>
          </a:p>
        </p:txBody>
      </p:sp>
      <p:sp>
        <p:nvSpPr>
          <p:cNvPr id="115" name="Flowchart: Stored Data 114">
            <a:extLst>
              <a:ext uri="{FF2B5EF4-FFF2-40B4-BE49-F238E27FC236}">
                <a16:creationId xmlns:a16="http://schemas.microsoft.com/office/drawing/2014/main" id="{6BEF1658-D3A5-3F62-E04E-184496FD17DF}"/>
              </a:ext>
            </a:extLst>
          </p:cNvPr>
          <p:cNvSpPr/>
          <p:nvPr/>
        </p:nvSpPr>
        <p:spPr>
          <a:xfrm rot="16200000">
            <a:off x="9645805" y="5181353"/>
            <a:ext cx="146757" cy="513644"/>
          </a:xfrm>
          <a:prstGeom prst="flowChartOnlineStorag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pic>
        <p:nvPicPr>
          <p:cNvPr id="4098" name="Picture 2" descr="Nulling Interferometry | Springer ...">
            <a:extLst>
              <a:ext uri="{FF2B5EF4-FFF2-40B4-BE49-F238E27FC236}">
                <a16:creationId xmlns:a16="http://schemas.microsoft.com/office/drawing/2014/main" id="{17929418-4BEE-63EA-71FB-6A2FCBD1630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010" t="13340" r="8614" b="20424"/>
          <a:stretch>
            <a:fillRect/>
          </a:stretch>
        </p:blipFill>
        <p:spPr bwMode="auto">
          <a:xfrm>
            <a:off x="6855150" y="4697815"/>
            <a:ext cx="1412650" cy="145514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Flowchart: Connector 30">
            <a:extLst>
              <a:ext uri="{FF2B5EF4-FFF2-40B4-BE49-F238E27FC236}">
                <a16:creationId xmlns:a16="http://schemas.microsoft.com/office/drawing/2014/main" id="{CDC80E05-401C-1D77-7BAB-4C8F9FADC74C}"/>
              </a:ext>
            </a:extLst>
          </p:cNvPr>
          <p:cNvSpPr/>
          <p:nvPr/>
        </p:nvSpPr>
        <p:spPr>
          <a:xfrm>
            <a:off x="7537893" y="5347213"/>
            <a:ext cx="96361" cy="103355"/>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latin typeface="Raleway" pitchFamily="2" charset="0"/>
            </a:endParaRPr>
          </a:p>
        </p:txBody>
      </p:sp>
      <p:sp>
        <p:nvSpPr>
          <p:cNvPr id="32" name="Flowchart: Connector 31">
            <a:extLst>
              <a:ext uri="{FF2B5EF4-FFF2-40B4-BE49-F238E27FC236}">
                <a16:creationId xmlns:a16="http://schemas.microsoft.com/office/drawing/2014/main" id="{03D1A984-DDE4-0842-2278-E71F3C7E0F97}"/>
              </a:ext>
            </a:extLst>
          </p:cNvPr>
          <p:cNvSpPr/>
          <p:nvPr/>
        </p:nvSpPr>
        <p:spPr>
          <a:xfrm>
            <a:off x="7680651" y="5360506"/>
            <a:ext cx="78337" cy="74583"/>
          </a:xfrm>
          <a:prstGeom prst="flowChartConnector">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latin typeface="Raleway" pitchFamily="2" charset="0"/>
            </a:endParaRPr>
          </a:p>
        </p:txBody>
      </p:sp>
      <p:sp>
        <p:nvSpPr>
          <p:cNvPr id="33" name="Arrow: Curved Up 32">
            <a:extLst>
              <a:ext uri="{FF2B5EF4-FFF2-40B4-BE49-F238E27FC236}">
                <a16:creationId xmlns:a16="http://schemas.microsoft.com/office/drawing/2014/main" id="{2D01974B-CD37-B6E5-8294-88B5321D46C9}"/>
              </a:ext>
            </a:extLst>
          </p:cNvPr>
          <p:cNvSpPr/>
          <p:nvPr/>
        </p:nvSpPr>
        <p:spPr>
          <a:xfrm rot="11216438">
            <a:off x="7433941" y="5199518"/>
            <a:ext cx="319061" cy="126571"/>
          </a:xfrm>
          <a:prstGeom prst="curvedUpArrow">
            <a:avLst/>
          </a:prstGeom>
          <a:solidFill>
            <a:srgbClr val="4BAF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tx1"/>
              </a:solidFill>
              <a:latin typeface="Raleway" pitchFamily="2" charset="0"/>
            </a:endParaRPr>
          </a:p>
        </p:txBody>
      </p:sp>
      <p:sp>
        <p:nvSpPr>
          <p:cNvPr id="36" name="Arrow: Curved Up 35">
            <a:extLst>
              <a:ext uri="{FF2B5EF4-FFF2-40B4-BE49-F238E27FC236}">
                <a16:creationId xmlns:a16="http://schemas.microsoft.com/office/drawing/2014/main" id="{2D858784-B6BB-0DAF-E34A-EBD25505B44B}"/>
              </a:ext>
            </a:extLst>
          </p:cNvPr>
          <p:cNvSpPr/>
          <p:nvPr/>
        </p:nvSpPr>
        <p:spPr>
          <a:xfrm rot="1343327">
            <a:off x="7381151" y="5380846"/>
            <a:ext cx="349560" cy="152433"/>
          </a:xfrm>
          <a:prstGeom prst="curvedUpArrow">
            <a:avLst/>
          </a:prstGeom>
          <a:solidFill>
            <a:srgbClr val="4BAF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tx1"/>
              </a:solidFill>
              <a:latin typeface="Raleway" pitchFamily="2" charset="0"/>
            </a:endParaRPr>
          </a:p>
        </p:txBody>
      </p:sp>
      <p:sp>
        <p:nvSpPr>
          <p:cNvPr id="39" name="Flowchart: Connector 38">
            <a:extLst>
              <a:ext uri="{FF2B5EF4-FFF2-40B4-BE49-F238E27FC236}">
                <a16:creationId xmlns:a16="http://schemas.microsoft.com/office/drawing/2014/main" id="{48E1D6DF-5D0A-5F18-7DA5-A42E0E9A2DD0}"/>
              </a:ext>
            </a:extLst>
          </p:cNvPr>
          <p:cNvSpPr/>
          <p:nvPr/>
        </p:nvSpPr>
        <p:spPr>
          <a:xfrm>
            <a:off x="6940879" y="4758127"/>
            <a:ext cx="1252328" cy="1303082"/>
          </a:xfrm>
          <a:prstGeom prst="flowChartConnector">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400" dirty="0">
              <a:latin typeface="Raleway" pitchFamily="2" charset="0"/>
            </a:endParaRPr>
          </a:p>
        </p:txBody>
      </p:sp>
      <p:cxnSp>
        <p:nvCxnSpPr>
          <p:cNvPr id="99" name="Straight Arrow Connector 98">
            <a:extLst>
              <a:ext uri="{FF2B5EF4-FFF2-40B4-BE49-F238E27FC236}">
                <a16:creationId xmlns:a16="http://schemas.microsoft.com/office/drawing/2014/main" id="{7E164FC3-8486-1ECD-F77F-3AF272C79F6E}"/>
              </a:ext>
            </a:extLst>
          </p:cNvPr>
          <p:cNvCxnSpPr>
            <a:cxnSpLocks/>
            <a:stCxn id="82" idx="4"/>
          </p:cNvCxnSpPr>
          <p:nvPr/>
        </p:nvCxnSpPr>
        <p:spPr>
          <a:xfrm flipH="1" flipV="1">
            <a:off x="7695144" y="5498491"/>
            <a:ext cx="288292" cy="7203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92" name="Google Shape;57;p13">
            <a:extLst>
              <a:ext uri="{FF2B5EF4-FFF2-40B4-BE49-F238E27FC236}">
                <a16:creationId xmlns:a16="http://schemas.microsoft.com/office/drawing/2014/main" id="{B6C24193-4ABA-DBE6-D847-0F61485ED1A5}"/>
              </a:ext>
            </a:extLst>
          </p:cNvPr>
          <p:cNvPicPr preferRelativeResize="0"/>
          <p:nvPr/>
        </p:nvPicPr>
        <p:blipFill>
          <a:blip r:embed="rId5">
            <a:alphaModFix/>
          </a:blip>
          <a:stretch>
            <a:fillRect/>
          </a:stretch>
        </p:blipFill>
        <p:spPr>
          <a:xfrm>
            <a:off x="10739418" y="83622"/>
            <a:ext cx="1540523" cy="1091414"/>
          </a:xfrm>
          <a:prstGeom prst="rect">
            <a:avLst/>
          </a:prstGeom>
          <a:noFill/>
          <a:ln>
            <a:noFill/>
          </a:ln>
        </p:spPr>
      </p:pic>
      <p:sp>
        <p:nvSpPr>
          <p:cNvPr id="11" name="TextBox 10">
            <a:extLst>
              <a:ext uri="{FF2B5EF4-FFF2-40B4-BE49-F238E27FC236}">
                <a16:creationId xmlns:a16="http://schemas.microsoft.com/office/drawing/2014/main" id="{3A189D85-C820-F8F6-3B12-BF8941194D3E}"/>
              </a:ext>
            </a:extLst>
          </p:cNvPr>
          <p:cNvSpPr txBox="1"/>
          <p:nvPr/>
        </p:nvSpPr>
        <p:spPr>
          <a:xfrm>
            <a:off x="8277357" y="1451103"/>
            <a:ext cx="1417761" cy="338554"/>
          </a:xfrm>
          <a:prstGeom prst="rect">
            <a:avLst/>
          </a:prstGeom>
          <a:noFill/>
        </p:spPr>
        <p:txBody>
          <a:bodyPr wrap="square" rtlCol="0">
            <a:spAutoFit/>
          </a:bodyPr>
          <a:lstStyle/>
          <a:p>
            <a:pPr algn="ctr"/>
            <a:r>
              <a:rPr lang="en-US" sz="1600" dirty="0">
                <a:solidFill>
                  <a:schemeClr val="accent1"/>
                </a:solidFill>
                <a:latin typeface="Raleway" pitchFamily="2" charset="0"/>
              </a:rPr>
              <a:t>Planet</a:t>
            </a:r>
            <a:endParaRPr lang="en-CA" sz="1600" dirty="0">
              <a:solidFill>
                <a:schemeClr val="accent1"/>
              </a:solidFill>
              <a:latin typeface="Raleway" pitchFamily="2" charset="0"/>
            </a:endParaRPr>
          </a:p>
        </p:txBody>
      </p:sp>
      <p:sp>
        <p:nvSpPr>
          <p:cNvPr id="21" name="TextBox 20">
            <a:extLst>
              <a:ext uri="{FF2B5EF4-FFF2-40B4-BE49-F238E27FC236}">
                <a16:creationId xmlns:a16="http://schemas.microsoft.com/office/drawing/2014/main" id="{A42E1AE5-03B8-BD4B-BFEC-3D39C5121D27}"/>
              </a:ext>
            </a:extLst>
          </p:cNvPr>
          <p:cNvSpPr txBox="1"/>
          <p:nvPr/>
        </p:nvSpPr>
        <p:spPr>
          <a:xfrm>
            <a:off x="10283537" y="1467731"/>
            <a:ext cx="1484695" cy="338554"/>
          </a:xfrm>
          <a:prstGeom prst="rect">
            <a:avLst/>
          </a:prstGeom>
          <a:noFill/>
        </p:spPr>
        <p:txBody>
          <a:bodyPr wrap="square" rtlCol="0">
            <a:spAutoFit/>
          </a:bodyPr>
          <a:lstStyle/>
          <a:p>
            <a:pPr algn="ctr"/>
            <a:r>
              <a:rPr lang="en-US" sz="1600" dirty="0">
                <a:solidFill>
                  <a:srgbClr val="FF0000"/>
                </a:solidFill>
                <a:latin typeface="Raleway" pitchFamily="2" charset="0"/>
              </a:rPr>
              <a:t>Star</a:t>
            </a:r>
            <a:endParaRPr lang="en-CA" sz="1600" dirty="0">
              <a:solidFill>
                <a:srgbClr val="FF0000"/>
              </a:solidFill>
              <a:latin typeface="Raleway" pitchFamily="2" charset="0"/>
            </a:endParaRPr>
          </a:p>
        </p:txBody>
      </p:sp>
      <p:sp>
        <p:nvSpPr>
          <p:cNvPr id="2" name="Slide Number Placeholder 1">
            <a:extLst>
              <a:ext uri="{FF2B5EF4-FFF2-40B4-BE49-F238E27FC236}">
                <a16:creationId xmlns:a16="http://schemas.microsoft.com/office/drawing/2014/main" id="{B3E0CAB2-40C5-717C-2854-3B05A1E9F1D8}"/>
              </a:ext>
            </a:extLst>
          </p:cNvPr>
          <p:cNvSpPr>
            <a:spLocks noGrp="1"/>
          </p:cNvSpPr>
          <p:nvPr>
            <p:ph type="sldNum" sz="quarter" idx="12"/>
          </p:nvPr>
        </p:nvSpPr>
        <p:spPr>
          <a:xfrm>
            <a:off x="9466197" y="6492875"/>
            <a:ext cx="2743200" cy="365125"/>
          </a:xfrm>
        </p:spPr>
        <p:txBody>
          <a:bodyPr/>
          <a:lstStyle/>
          <a:p>
            <a:r>
              <a:rPr lang="en-US" sz="1600" dirty="0"/>
              <a:t>5</a:t>
            </a:r>
            <a:endParaRPr lang="en-CA" sz="1600" dirty="0"/>
          </a:p>
        </p:txBody>
      </p:sp>
      <p:sp>
        <p:nvSpPr>
          <p:cNvPr id="17" name="Shape 1">
            <a:extLst>
              <a:ext uri="{FF2B5EF4-FFF2-40B4-BE49-F238E27FC236}">
                <a16:creationId xmlns:a16="http://schemas.microsoft.com/office/drawing/2014/main" id="{6B4B341E-3A12-7B19-BCC3-6342BB2B41F9}"/>
              </a:ext>
            </a:extLst>
          </p:cNvPr>
          <p:cNvSpPr/>
          <p:nvPr/>
        </p:nvSpPr>
        <p:spPr>
          <a:xfrm>
            <a:off x="0" y="546564"/>
            <a:ext cx="10817225" cy="128016"/>
          </a:xfrm>
          <a:prstGeom prst="rect">
            <a:avLst/>
          </a:prstGeom>
          <a:solidFill>
            <a:srgbClr val="4BAFBC"/>
          </a:solidFill>
          <a:ln w="12700">
            <a:solidFill>
              <a:srgbClr val="C98428">
                <a:alpha val="0"/>
              </a:srgbClr>
            </a:solidFill>
            <a:prstDash val="solid"/>
          </a:ln>
        </p:spPr>
        <p:txBody>
          <a:bodyPr/>
          <a:lstStyle/>
          <a:p>
            <a:endParaRPr lang="en-CA" dirty="0">
              <a:latin typeface="Raleway" pitchFamily="2" charset="0"/>
            </a:endParaRPr>
          </a:p>
        </p:txBody>
      </p:sp>
      <p:sp>
        <p:nvSpPr>
          <p:cNvPr id="24" name="TextBox 23">
            <a:extLst>
              <a:ext uri="{FF2B5EF4-FFF2-40B4-BE49-F238E27FC236}">
                <a16:creationId xmlns:a16="http://schemas.microsoft.com/office/drawing/2014/main" id="{53855D36-3B1B-7C66-EFC6-748A0F7F3542}"/>
              </a:ext>
            </a:extLst>
          </p:cNvPr>
          <p:cNvSpPr txBox="1"/>
          <p:nvPr/>
        </p:nvSpPr>
        <p:spPr>
          <a:xfrm>
            <a:off x="0" y="0"/>
            <a:ext cx="187960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Introduction</a:t>
            </a:r>
          </a:p>
        </p:txBody>
      </p:sp>
      <p:sp>
        <p:nvSpPr>
          <p:cNvPr id="27" name="TextBox 26">
            <a:extLst>
              <a:ext uri="{FF2B5EF4-FFF2-40B4-BE49-F238E27FC236}">
                <a16:creationId xmlns:a16="http://schemas.microsoft.com/office/drawing/2014/main" id="{F74497E4-1244-BE35-0AA8-7B3BFF26E335}"/>
              </a:ext>
            </a:extLst>
          </p:cNvPr>
          <p:cNvSpPr txBox="1"/>
          <p:nvPr/>
        </p:nvSpPr>
        <p:spPr>
          <a:xfrm>
            <a:off x="1879600" y="0"/>
            <a:ext cx="1847850" cy="400110"/>
          </a:xfrm>
          <a:prstGeom prst="rect">
            <a:avLst/>
          </a:prstGeom>
          <a:noFill/>
        </p:spPr>
        <p:txBody>
          <a:bodyPr wrap="square" rtlCol="0">
            <a:spAutoFit/>
          </a:bodyPr>
          <a:lstStyle/>
          <a:p>
            <a:pPr algn="ctr"/>
            <a:r>
              <a:rPr lang="en-CA" sz="2000" dirty="0">
                <a:latin typeface="Raleway" pitchFamily="2" charset="0"/>
              </a:rPr>
              <a:t>Background</a:t>
            </a:r>
          </a:p>
        </p:txBody>
      </p:sp>
      <p:sp>
        <p:nvSpPr>
          <p:cNvPr id="37" name="TextBox 36">
            <a:extLst>
              <a:ext uri="{FF2B5EF4-FFF2-40B4-BE49-F238E27FC236}">
                <a16:creationId xmlns:a16="http://schemas.microsoft.com/office/drawing/2014/main" id="{396428C5-FBD8-461C-220A-2AF935666AD2}"/>
              </a:ext>
            </a:extLst>
          </p:cNvPr>
          <p:cNvSpPr txBox="1"/>
          <p:nvPr/>
        </p:nvSpPr>
        <p:spPr>
          <a:xfrm>
            <a:off x="3727450" y="10093"/>
            <a:ext cx="133985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Problem</a:t>
            </a:r>
          </a:p>
        </p:txBody>
      </p:sp>
      <p:sp>
        <p:nvSpPr>
          <p:cNvPr id="42" name="TextBox 41">
            <a:extLst>
              <a:ext uri="{FF2B5EF4-FFF2-40B4-BE49-F238E27FC236}">
                <a16:creationId xmlns:a16="http://schemas.microsoft.com/office/drawing/2014/main" id="{5EC7E6A2-E12B-DA3D-40FD-A1E08F6E0929}"/>
              </a:ext>
            </a:extLst>
          </p:cNvPr>
          <p:cNvSpPr txBox="1"/>
          <p:nvPr/>
        </p:nvSpPr>
        <p:spPr>
          <a:xfrm>
            <a:off x="5067300" y="-2481"/>
            <a:ext cx="1910370"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Methodology</a:t>
            </a:r>
          </a:p>
        </p:txBody>
      </p:sp>
      <p:sp>
        <p:nvSpPr>
          <p:cNvPr id="44" name="TextBox 43">
            <a:extLst>
              <a:ext uri="{FF2B5EF4-FFF2-40B4-BE49-F238E27FC236}">
                <a16:creationId xmlns:a16="http://schemas.microsoft.com/office/drawing/2014/main" id="{C09ACC2B-D1C3-6B75-6E20-692421C230F0}"/>
              </a:ext>
            </a:extLst>
          </p:cNvPr>
          <p:cNvSpPr txBox="1"/>
          <p:nvPr/>
        </p:nvSpPr>
        <p:spPr>
          <a:xfrm>
            <a:off x="6977670" y="-2481"/>
            <a:ext cx="1277328"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Results</a:t>
            </a:r>
          </a:p>
        </p:txBody>
      </p:sp>
      <p:sp>
        <p:nvSpPr>
          <p:cNvPr id="46" name="TextBox 45">
            <a:extLst>
              <a:ext uri="{FF2B5EF4-FFF2-40B4-BE49-F238E27FC236}">
                <a16:creationId xmlns:a16="http://schemas.microsoft.com/office/drawing/2014/main" id="{F33A8171-E075-78C9-D612-07D97390A5F8}"/>
              </a:ext>
            </a:extLst>
          </p:cNvPr>
          <p:cNvSpPr txBox="1"/>
          <p:nvPr/>
        </p:nvSpPr>
        <p:spPr>
          <a:xfrm>
            <a:off x="8254998" y="-2481"/>
            <a:ext cx="1704346" cy="400110"/>
          </a:xfrm>
          <a:prstGeom prst="rect">
            <a:avLst/>
          </a:prstGeom>
          <a:noFill/>
        </p:spPr>
        <p:txBody>
          <a:bodyPr wrap="square" rtlCol="0">
            <a:spAutoFit/>
          </a:bodyPr>
          <a:lstStyle/>
          <a:p>
            <a:pPr algn="ctr"/>
            <a:r>
              <a:rPr lang="en-CA" sz="2000" dirty="0">
                <a:solidFill>
                  <a:schemeClr val="bg1">
                    <a:lumMod val="65000"/>
                  </a:schemeClr>
                </a:solidFill>
                <a:latin typeface="Raleway" pitchFamily="2" charset="0"/>
              </a:rPr>
              <a:t>Conclusion</a:t>
            </a:r>
          </a:p>
        </p:txBody>
      </p:sp>
      <p:pic>
        <p:nvPicPr>
          <p:cNvPr id="52" name="Google Shape;65;p14" title="bracewell_block_diagram_transparent_compact.png">
            <a:extLst>
              <a:ext uri="{FF2B5EF4-FFF2-40B4-BE49-F238E27FC236}">
                <a16:creationId xmlns:a16="http://schemas.microsoft.com/office/drawing/2014/main" id="{CDA0B4DD-18D9-D711-2DCC-1B422826DB34}"/>
              </a:ext>
            </a:extLst>
          </p:cNvPr>
          <p:cNvPicPr preferRelativeResize="0"/>
          <p:nvPr/>
        </p:nvPicPr>
        <p:blipFill>
          <a:blip r:embed="rId6">
            <a:alphaModFix/>
          </a:blip>
          <a:stretch>
            <a:fillRect/>
          </a:stretch>
        </p:blipFill>
        <p:spPr>
          <a:xfrm>
            <a:off x="226845" y="1297997"/>
            <a:ext cx="3368146" cy="5628923"/>
          </a:xfrm>
          <a:prstGeom prst="rect">
            <a:avLst/>
          </a:prstGeom>
          <a:noFill/>
          <a:ln>
            <a:noFill/>
          </a:ln>
        </p:spPr>
      </p:pic>
      <p:sp>
        <p:nvSpPr>
          <p:cNvPr id="54" name="Rectangle 53">
            <a:extLst>
              <a:ext uri="{FF2B5EF4-FFF2-40B4-BE49-F238E27FC236}">
                <a16:creationId xmlns:a16="http://schemas.microsoft.com/office/drawing/2014/main" id="{E91BC513-D3A2-957A-BF19-378376A7B3F4}"/>
              </a:ext>
            </a:extLst>
          </p:cNvPr>
          <p:cNvSpPr/>
          <p:nvPr/>
        </p:nvSpPr>
        <p:spPr>
          <a:xfrm>
            <a:off x="310077" y="1297997"/>
            <a:ext cx="3054692" cy="5382203"/>
          </a:xfrm>
          <a:prstGeom prst="rect">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sz="2400" dirty="0">
              <a:latin typeface="Raleway" pitchFamily="2" charset="0"/>
            </a:endParaRPr>
          </a:p>
        </p:txBody>
      </p:sp>
      <p:sp>
        <p:nvSpPr>
          <p:cNvPr id="23" name="Google Shape;54;p13">
            <a:extLst>
              <a:ext uri="{FF2B5EF4-FFF2-40B4-BE49-F238E27FC236}">
                <a16:creationId xmlns:a16="http://schemas.microsoft.com/office/drawing/2014/main" id="{564546F5-46AA-F398-636F-DDD0A8BA2A69}"/>
              </a:ext>
            </a:extLst>
          </p:cNvPr>
          <p:cNvSpPr txBox="1"/>
          <p:nvPr/>
        </p:nvSpPr>
        <p:spPr>
          <a:xfrm>
            <a:off x="17703" y="579023"/>
            <a:ext cx="12191694" cy="769895"/>
          </a:xfrm>
          <a:prstGeom prst="rect">
            <a:avLst/>
          </a:prstGeom>
          <a:noFill/>
          <a:ln>
            <a:noFill/>
          </a:ln>
        </p:spPr>
        <p:txBody>
          <a:bodyPr spcFirstLastPara="1" wrap="square" lIns="121900" tIns="121900" rIns="121900" bIns="121900" anchor="t" anchorCtr="0">
            <a:noAutofit/>
          </a:bodyPr>
          <a:lstStyle/>
          <a:p>
            <a:pPr algn="ctr">
              <a:defRPr sz="3150" b="0">
                <a:solidFill>
                  <a:srgbClr val="111111"/>
                </a:solidFill>
                <a:latin typeface="Raleway"/>
                <a:ea typeface="Raleway"/>
                <a:cs typeface="Raleway"/>
              </a:defRPr>
            </a:pPr>
            <a:r>
              <a:rPr lang="en-US" sz="3600" dirty="0">
                <a:solidFill>
                  <a:srgbClr val="111111"/>
                </a:solidFill>
                <a:latin typeface="Raleway"/>
                <a:ea typeface="Raleway"/>
                <a:cs typeface="Raleway"/>
              </a:rPr>
              <a:t>Nulling Interferometry</a:t>
            </a:r>
          </a:p>
        </p:txBody>
      </p:sp>
    </p:spTree>
    <p:extLst>
      <p:ext uri="{BB962C8B-B14F-4D97-AF65-F5344CB8AC3E}">
        <p14:creationId xmlns:p14="http://schemas.microsoft.com/office/powerpoint/2010/main" val="380727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99"/>
                                        </p:tgtEl>
                                        <p:attrNameLst>
                                          <p:attrName>style.visibility</p:attrName>
                                        </p:attrNameLst>
                                      </p:cBhvr>
                                      <p:to>
                                        <p:strVal val="visible"/>
                                      </p:to>
                                    </p:set>
                                    <p:animEffect transition="in" filter="fade">
                                      <p:cBhvr>
                                        <p:cTn id="25" dur="500"/>
                                        <p:tgtEl>
                                          <p:spTgt spid="9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2"/>
                                        </p:tgtEl>
                                        <p:attrNameLst>
                                          <p:attrName>style.visibility</p:attrName>
                                        </p:attrNameLst>
                                      </p:cBhvr>
                                      <p:to>
                                        <p:strVal val="visible"/>
                                      </p:to>
                                    </p:set>
                                    <p:animEffect transition="in" filter="fade">
                                      <p:cBhvr>
                                        <p:cTn id="28" dur="500"/>
                                        <p:tgtEl>
                                          <p:spTgt spid="8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fade">
                                      <p:cBhvr>
                                        <p:cTn id="31"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4" grpId="0" animBg="1"/>
      <p:bldP spid="31" grpId="0" animBg="1"/>
      <p:bldP spid="32" grpId="0" animBg="1"/>
      <p:bldP spid="33" grpId="0" animBg="1"/>
      <p:bldP spid="36" grpId="0" animBg="1"/>
      <p:bldP spid="3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25905</TotalTime>
  <Words>3948</Words>
  <Application>Microsoft Office PowerPoint</Application>
  <PresentationFormat>Widescreen</PresentationFormat>
  <Paragraphs>803</Paragraphs>
  <Slides>38</Slides>
  <Notes>38</Notes>
  <HiddenSlides>2</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Raleway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Aiden Weatherbee</dc:creator>
  <cp:lastModifiedBy>Aiden Weatherbee</cp:lastModifiedBy>
  <cp:revision>54</cp:revision>
  <dcterms:created xsi:type="dcterms:W3CDTF">2026-06-23T12:44:05Z</dcterms:created>
  <dcterms:modified xsi:type="dcterms:W3CDTF">2026-07-24T21:16:13Z</dcterms:modified>
</cp:coreProperties>
</file>